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1"/>
  </p:notesMasterIdLst>
  <p:sldIdLst>
    <p:sldId id="767" r:id="rId2"/>
    <p:sldId id="1073" r:id="rId3"/>
    <p:sldId id="941" r:id="rId4"/>
    <p:sldId id="950" r:id="rId5"/>
    <p:sldId id="951" r:id="rId6"/>
    <p:sldId id="760" r:id="rId7"/>
    <p:sldId id="892" r:id="rId8"/>
    <p:sldId id="761" r:id="rId9"/>
    <p:sldId id="762" r:id="rId10"/>
    <p:sldId id="763" r:id="rId11"/>
    <p:sldId id="1062" r:id="rId12"/>
    <p:sldId id="927" r:id="rId13"/>
    <p:sldId id="765" r:id="rId14"/>
    <p:sldId id="766" r:id="rId15"/>
    <p:sldId id="898" r:id="rId16"/>
    <p:sldId id="929" r:id="rId17"/>
    <p:sldId id="904" r:id="rId18"/>
    <p:sldId id="906" r:id="rId19"/>
    <p:sldId id="908" r:id="rId20"/>
    <p:sldId id="995" r:id="rId21"/>
    <p:sldId id="909" r:id="rId22"/>
    <p:sldId id="996" r:id="rId23"/>
    <p:sldId id="1064" r:id="rId24"/>
    <p:sldId id="1067" r:id="rId25"/>
    <p:sldId id="1077" r:id="rId26"/>
    <p:sldId id="1059" r:id="rId27"/>
    <p:sldId id="1061" r:id="rId28"/>
    <p:sldId id="912" r:id="rId29"/>
    <p:sldId id="1071" r:id="rId30"/>
    <p:sldId id="946" r:id="rId31"/>
    <p:sldId id="913" r:id="rId32"/>
    <p:sldId id="930" r:id="rId33"/>
    <p:sldId id="916" r:id="rId34"/>
    <p:sldId id="917" r:id="rId35"/>
    <p:sldId id="945" r:id="rId36"/>
    <p:sldId id="918" r:id="rId37"/>
    <p:sldId id="933" r:id="rId38"/>
    <p:sldId id="943" r:id="rId39"/>
    <p:sldId id="920" r:id="rId40"/>
    <p:sldId id="921" r:id="rId41"/>
    <p:sldId id="924" r:id="rId42"/>
    <p:sldId id="1014" r:id="rId43"/>
    <p:sldId id="1015" r:id="rId44"/>
    <p:sldId id="1079" r:id="rId45"/>
    <p:sldId id="1016" r:id="rId46"/>
    <p:sldId id="1017" r:id="rId47"/>
    <p:sldId id="1018" r:id="rId48"/>
    <p:sldId id="1019" r:id="rId49"/>
    <p:sldId id="1020" r:id="rId50"/>
    <p:sldId id="1021" r:id="rId51"/>
    <p:sldId id="1022" r:id="rId52"/>
    <p:sldId id="1023" r:id="rId53"/>
    <p:sldId id="1024" r:id="rId54"/>
    <p:sldId id="1025" r:id="rId55"/>
    <p:sldId id="1026" r:id="rId56"/>
    <p:sldId id="1027" r:id="rId57"/>
    <p:sldId id="1028" r:id="rId58"/>
    <p:sldId id="1029" r:id="rId59"/>
    <p:sldId id="1030" r:id="rId60"/>
    <p:sldId id="1031" r:id="rId61"/>
    <p:sldId id="1032" r:id="rId62"/>
    <p:sldId id="1033" r:id="rId63"/>
    <p:sldId id="1013" r:id="rId64"/>
    <p:sldId id="1036" r:id="rId65"/>
    <p:sldId id="1050" r:id="rId66"/>
    <p:sldId id="1037" r:id="rId67"/>
    <p:sldId id="1049" r:id="rId68"/>
    <p:sldId id="1044" r:id="rId69"/>
    <p:sldId id="1038" r:id="rId70"/>
    <p:sldId id="1039" r:id="rId71"/>
    <p:sldId id="1046" r:id="rId72"/>
    <p:sldId id="1040" r:id="rId73"/>
    <p:sldId id="1053" r:id="rId74"/>
    <p:sldId id="1055" r:id="rId75"/>
    <p:sldId id="1051" r:id="rId76"/>
    <p:sldId id="1047" r:id="rId77"/>
    <p:sldId id="1048" r:id="rId78"/>
    <p:sldId id="1070" r:id="rId79"/>
    <p:sldId id="1074" r:id="rId80"/>
    <p:sldId id="1052" r:id="rId81"/>
    <p:sldId id="837" r:id="rId82"/>
    <p:sldId id="835" r:id="rId83"/>
    <p:sldId id="1080" r:id="rId84"/>
    <p:sldId id="1058" r:id="rId85"/>
    <p:sldId id="1075" r:id="rId86"/>
    <p:sldId id="1001" r:id="rId87"/>
    <p:sldId id="935" r:id="rId88"/>
    <p:sldId id="838" r:id="rId89"/>
    <p:sldId id="1011" r:id="rId90"/>
    <p:sldId id="839" r:id="rId91"/>
    <p:sldId id="840" r:id="rId92"/>
    <p:sldId id="1003" r:id="rId93"/>
    <p:sldId id="841" r:id="rId94"/>
    <p:sldId id="843" r:id="rId95"/>
    <p:sldId id="844" r:id="rId96"/>
    <p:sldId id="845" r:id="rId97"/>
    <p:sldId id="872" r:id="rId98"/>
    <p:sldId id="871" r:id="rId99"/>
    <p:sldId id="889" r:id="rId100"/>
    <p:sldId id="846" r:id="rId101"/>
    <p:sldId id="848" r:id="rId102"/>
    <p:sldId id="849" r:id="rId103"/>
    <p:sldId id="1068" r:id="rId104"/>
    <p:sldId id="932" r:id="rId105"/>
    <p:sldId id="886" r:id="rId106"/>
    <p:sldId id="851" r:id="rId107"/>
    <p:sldId id="852" r:id="rId108"/>
    <p:sldId id="853" r:id="rId109"/>
    <p:sldId id="1069" r:id="rId1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51"/>
    <a:srgbClr val="FF6088"/>
    <a:srgbClr val="FF665A"/>
    <a:srgbClr val="FF9D8E"/>
    <a:srgbClr val="FF54A2"/>
    <a:srgbClr val="FF4684"/>
    <a:srgbClr val="FF1E69"/>
    <a:srgbClr val="FF7111"/>
    <a:srgbClr val="FF4908"/>
    <a:srgbClr val="FFFE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54" autoAdjust="0"/>
    <p:restoredTop sz="92922" autoAdjust="0"/>
  </p:normalViewPr>
  <p:slideViewPr>
    <p:cSldViewPr snapToGrid="0" snapToObjects="1">
      <p:cViewPr varScale="1">
        <p:scale>
          <a:sx n="86" d="100"/>
          <a:sy n="86" d="100"/>
        </p:scale>
        <p:origin x="1422" y="7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52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D8C1A8-5663-9141-BBDA-3AC616AEE557}" type="datetimeFigureOut">
              <a:rPr lang="en-US" smtClean="0"/>
              <a:pPr/>
              <a:t>7/28/2015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F19171-4A44-2541-A458-A9CD76DCFBB8}" type="slidenum">
              <a:rPr lang="en-US" smtClean="0"/>
              <a:pPr/>
              <a:t>‹#›</a:t>
            </a:fld>
            <a:endParaRPr lang="en-US"/>
          </a:p>
        </p:txBody>
      </p:sp>
    </p:spTree>
    <p:extLst>
      <p:ext uri="{BB962C8B-B14F-4D97-AF65-F5344CB8AC3E}">
        <p14:creationId xmlns:p14="http://schemas.microsoft.com/office/powerpoint/2010/main" val="29821562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eosinophil"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en.wikipedia.org/wiki/spongiosi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smtClean="0"/>
              <a:t>/high_cholesterol_low_mortality_2013.pdf</a:t>
            </a:r>
          </a:p>
          <a:p>
            <a:endParaRPr lang="en-US"/>
          </a:p>
        </p:txBody>
      </p:sp>
      <p:sp>
        <p:nvSpPr>
          <p:cNvPr id="4" name="Slide Number Placeholder 3"/>
          <p:cNvSpPr>
            <a:spLocks noGrp="1"/>
          </p:cNvSpPr>
          <p:nvPr>
            <p:ph type="sldNum" sz="quarter" idx="10"/>
          </p:nvPr>
        </p:nvSpPr>
        <p:spPr/>
        <p:txBody>
          <a:bodyPr/>
          <a:lstStyle/>
          <a:p>
            <a:fld id="{DA64FF3D-4823-424A-9C4C-CF44AB97F0D2}" type="slidenum">
              <a:rPr lang="en-US" smtClean="0"/>
              <a:pPr/>
              <a:t>7</a:t>
            </a:fld>
            <a:endParaRPr lang="en-US"/>
          </a:p>
        </p:txBody>
      </p:sp>
    </p:spTree>
    <p:extLst>
      <p:ext uri="{BB962C8B-B14F-4D97-AF65-F5344CB8AC3E}">
        <p14:creationId xmlns:p14="http://schemas.microsoft.com/office/powerpoint/2010/main" val="1640681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Heart/</a:t>
            </a:r>
            <a:r>
              <a:rPr lang="en-US" dirty="0" err="1" smtClean="0"/>
              <a:t>ApoE_promotes_heparan_sulfate_synthesis_endothelium.pdf</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25</a:t>
            </a:fld>
            <a:endParaRPr lang="en-US"/>
          </a:p>
        </p:txBody>
      </p:sp>
    </p:spTree>
    <p:extLst>
      <p:ext uri="{BB962C8B-B14F-4D97-AF65-F5344CB8AC3E}">
        <p14:creationId xmlns:p14="http://schemas.microsoft.com/office/powerpoint/2010/main" val="136039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t>
            </a:r>
            <a:r>
              <a:rPr lang="en-US" sz="1200" b="1" kern="1200" dirty="0" smtClean="0">
                <a:solidFill>
                  <a:schemeClr val="tx1"/>
                </a:solidFill>
                <a:effectLst/>
                <a:latin typeface="+mn-lt"/>
                <a:ea typeface="+mn-ea"/>
                <a:cs typeface="+mn-cs"/>
              </a:rPr>
              <a:t>F</a:t>
            </a:r>
            <a:r>
              <a:rPr lang="en-US" sz="1200" kern="1200" dirty="0" smtClean="0">
                <a:solidFill>
                  <a:schemeClr val="tx1"/>
                </a:solidFill>
                <a:effectLst/>
                <a:latin typeface="+mn-lt"/>
                <a:ea typeface="+mn-ea"/>
                <a:cs typeface="+mn-cs"/>
              </a:rPr>
              <a:t>SeiA</a:t>
            </a:r>
            <a:r>
              <a:rPr lang="en-US" sz="1200" b="1" kern="120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mi</a:t>
            </a:r>
            <a:r>
              <a:rPr lang="en-US" sz="1200" b="1" kern="1200" dirty="0" smtClean="0">
                <a:solidFill>
                  <a:schemeClr val="tx1"/>
                </a:solidFill>
                <a:effectLst/>
                <a:latin typeface="+mn-lt"/>
                <a:ea typeface="+mn-ea"/>
                <a:cs typeface="+mn-cs"/>
              </a:rPr>
              <a:t>g</a:t>
            </a:r>
            <a:r>
              <a:rPr lang="en-US" sz="1200" kern="1200" dirty="0" smtClean="0">
                <a:solidFill>
                  <a:schemeClr val="tx1"/>
                </a:solidFill>
                <a:effectLst/>
                <a:latin typeface="+mn-lt"/>
                <a:ea typeface="+mn-ea"/>
                <a:cs typeface="+mn-cs"/>
              </a:rPr>
              <a:t>nA</a:t>
            </a:r>
            <a:r>
              <a:rPr lang="en-US" sz="1200" b="1" kern="1200" dirty="0" smtClean="0">
                <a:solidFill>
                  <a:schemeClr val="tx1"/>
                </a:solidFill>
                <a:effectLst/>
                <a:latin typeface="+mn-lt"/>
                <a:ea typeface="+mn-ea"/>
                <a:cs typeface="+mn-cs"/>
              </a:rPr>
              <a:t>u</a:t>
            </a:r>
            <a:r>
              <a:rPr lang="en-US" sz="1200" kern="1200" dirty="0" smtClean="0">
                <a:solidFill>
                  <a:schemeClr val="tx1"/>
                </a:solidFill>
                <a:effectLst/>
                <a:latin typeface="+mn-lt"/>
                <a:ea typeface="+mn-ea"/>
                <a:cs typeface="+mn-cs"/>
              </a:rPr>
              <a:t>p,sl</a:t>
            </a:r>
            <a:r>
              <a:rPr lang="en-US" sz="1200" b="1" kern="1200" dirty="0" smtClean="0">
                <a:solidFill>
                  <a:schemeClr val="tx1"/>
                </a:solidFill>
                <a:effectLst/>
                <a:latin typeface="+mn-lt"/>
                <a:ea typeface="+mn-ea"/>
                <a:cs typeface="+mn-cs"/>
              </a:rPr>
              <a:t>r</a:t>
            </a:r>
            <a:r>
              <a:rPr lang="en-US" sz="1200" kern="1200" dirty="0" smtClean="0">
                <a:solidFill>
                  <a:schemeClr val="tx1"/>
                </a:solidFill>
                <a:effectLst/>
                <a:latin typeface="+mn-lt"/>
                <a:ea typeface="+mn-ea"/>
                <a:cs typeface="+mn-cs"/>
              </a:rPr>
              <a:t>iyGf</a:t>
            </a:r>
            <a:r>
              <a:rPr lang="en-US" sz="1200" b="1" kern="120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nieAt</a:t>
            </a:r>
            <a:r>
              <a:rPr lang="en-US" sz="1200" b="1" kern="12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dhGedsisiasygnratanhmdesntihist,arstotgdoernpagimcetesottfahbceoyslritesemlianteioanshgilpustabtehtiownee,npro- Simplified diagram that depicts the relationships between SAA, GAG synthesis, storage of cysteine as glutathione, pro- </a:t>
            </a:r>
            <a:r>
              <a:rPr lang="en-US" sz="1200" kern="1200" dirty="0" err="1" smtClean="0">
                <a:solidFill>
                  <a:schemeClr val="tx1"/>
                </a:solidFill>
                <a:effectLst/>
                <a:latin typeface="+mn-lt"/>
                <a:ea typeface="+mn-ea"/>
                <a:cs typeface="+mn-cs"/>
              </a:rPr>
              <a:t>tein</a:t>
            </a:r>
            <a:r>
              <a:rPr lang="en-US" sz="1200" kern="1200" smtClean="0">
                <a:solidFill>
                  <a:schemeClr val="tx1"/>
                </a:solidFill>
                <a:effectLst/>
                <a:latin typeface="+mn-lt"/>
                <a:ea typeface="+mn-ea"/>
                <a:cs typeface="+mn-cs"/>
              </a:rPr>
              <a:t> synthesis and nitrogen metabolism. </a:t>
            </a:r>
            <a:endParaRPr lang="en-US" smtClean="0"/>
          </a:p>
          <a:p>
            <a:endParaRPr lang="en-US"/>
          </a:p>
        </p:txBody>
      </p:sp>
      <p:sp>
        <p:nvSpPr>
          <p:cNvPr id="4" name="Slide Number Placeholder 3"/>
          <p:cNvSpPr>
            <a:spLocks noGrp="1"/>
          </p:cNvSpPr>
          <p:nvPr>
            <p:ph type="sldNum" sz="quarter" idx="10"/>
          </p:nvPr>
        </p:nvSpPr>
        <p:spPr/>
        <p:txBody>
          <a:bodyPr/>
          <a:lstStyle/>
          <a:p>
            <a:fld id="{45F19171-4A44-2541-A458-A9CD76DCFBB8}" type="slidenum">
              <a:rPr lang="en-US" smtClean="0"/>
              <a:pPr/>
              <a:t>26</a:t>
            </a:fld>
            <a:endParaRPr lang="en-US"/>
          </a:p>
        </p:txBody>
      </p:sp>
    </p:spTree>
    <p:extLst>
      <p:ext uri="{BB962C8B-B14F-4D97-AF65-F5344CB8AC3E}">
        <p14:creationId xmlns:p14="http://schemas.microsoft.com/office/powerpoint/2010/main" val="2424228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Csail</a:t>
            </a:r>
            <a:r>
              <a:rPr lang="en-US" dirty="0" smtClean="0"/>
              <a:t>/2013/project/</a:t>
            </a:r>
            <a:r>
              <a:rPr lang="en-US" dirty="0" err="1" smtClean="0"/>
              <a:t>GerryKoenig</a:t>
            </a:r>
            <a:r>
              <a:rPr lang="en-US" dirty="0" smtClean="0"/>
              <a:t>/Role_of_gamma-glutamyltransferase_in_cardiovascular_diseases.pdf </a:t>
            </a:r>
          </a:p>
          <a:p>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27</a:t>
            </a:fld>
            <a:endParaRPr lang="en-US"/>
          </a:p>
        </p:txBody>
      </p:sp>
    </p:spTree>
    <p:extLst>
      <p:ext uri="{BB962C8B-B14F-4D97-AF65-F5344CB8AC3E}">
        <p14:creationId xmlns:p14="http://schemas.microsoft.com/office/powerpoint/2010/main" val="1500443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Heart/</a:t>
            </a:r>
            <a:r>
              <a:rPr lang="en-US" dirty="0" err="1" smtClean="0"/>
              <a:t>cholesterol_sulfate_suppresses_glycolysis_liver.pdf</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29</a:t>
            </a:fld>
            <a:endParaRPr lang="en-US"/>
          </a:p>
        </p:txBody>
      </p:sp>
    </p:spTree>
    <p:extLst>
      <p:ext uri="{BB962C8B-B14F-4D97-AF65-F5344CB8AC3E}">
        <p14:creationId xmlns:p14="http://schemas.microsoft.com/office/powerpoint/2010/main" val="564330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pl-PL" smtClean="0"/>
              <a:t>epidermal_barrier_formation_review.pdf</a:t>
            </a:r>
            <a:endParaRPr lang="pl-PL" dirty="0" smtClean="0"/>
          </a:p>
          <a:p>
            <a:r>
              <a:rPr lang="pl-PL" dirty="0" err="1" smtClean="0"/>
              <a:t>Figure</a:t>
            </a:r>
            <a:r>
              <a:rPr lang="pl-PL" dirty="0" smtClean="0"/>
              <a:t> 2</a:t>
            </a:r>
          </a:p>
          <a:p>
            <a:r>
              <a:rPr lang="en-US" sz="1200" b="1" kern="1200" dirty="0" smtClean="0">
                <a:solidFill>
                  <a:schemeClr val="tx1"/>
                </a:solidFill>
                <a:effectLst/>
                <a:latin typeface="+mn-lt"/>
                <a:ea typeface="+mn-ea"/>
                <a:cs typeface="+mn-cs"/>
              </a:rPr>
              <a:t>Figure 2 </a:t>
            </a:r>
            <a:endParaRPr lang="en-US" dirty="0" smtClean="0"/>
          </a:p>
          <a:p>
            <a:r>
              <a:rPr lang="en-US" sz="1200" kern="1200" dirty="0" smtClean="0">
                <a:solidFill>
                  <a:schemeClr val="tx1"/>
                </a:solidFill>
                <a:effectLst/>
                <a:latin typeface="+mn-lt"/>
                <a:ea typeface="+mn-ea"/>
                <a:cs typeface="+mn-cs"/>
              </a:rPr>
              <a:t>Role of barrier acquisition in the epidermal response to wound healing. Under normal conditions the epidermis serves as a barrier to retain water within the body and prevent the entry of infectious agents (e.g., microbes) or chemical agents. Den- </a:t>
            </a:r>
            <a:r>
              <a:rPr lang="en-US" sz="1200" kern="1200" dirty="0" err="1" smtClean="0">
                <a:solidFill>
                  <a:schemeClr val="tx1"/>
                </a:solidFill>
                <a:effectLst/>
                <a:latin typeface="+mn-lt"/>
                <a:ea typeface="+mn-ea"/>
                <a:cs typeface="+mn-cs"/>
              </a:rPr>
              <a:t>dritic</a:t>
            </a:r>
            <a:r>
              <a:rPr lang="en-US" sz="1200" kern="1200" dirty="0" smtClean="0">
                <a:solidFill>
                  <a:schemeClr val="tx1"/>
                </a:solidFill>
                <a:effectLst/>
                <a:latin typeface="+mn-lt"/>
                <a:ea typeface="+mn-ea"/>
                <a:cs typeface="+mn-cs"/>
              </a:rPr>
              <a:t> Langerhans cells, resident in the epidermis, recognize, process, and present antigens to T lymphocytes. In response to trauma to the epidermis, depicted as a full-thickness </a:t>
            </a:r>
            <a:r>
              <a:rPr lang="en-US" sz="1200" kern="1200" dirty="0" err="1" smtClean="0">
                <a:solidFill>
                  <a:schemeClr val="tx1"/>
                </a:solidFill>
                <a:effectLst/>
                <a:latin typeface="+mn-lt"/>
                <a:ea typeface="+mn-ea"/>
                <a:cs typeface="+mn-cs"/>
              </a:rPr>
              <a:t>epi</a:t>
            </a:r>
            <a:r>
              <a:rPr lang="en-US" sz="1200" kern="1200" dirty="0" smtClean="0">
                <a:solidFill>
                  <a:schemeClr val="tx1"/>
                </a:solidFill>
                <a:effectLst/>
                <a:latin typeface="+mn-lt"/>
                <a:ea typeface="+mn-ea"/>
                <a:cs typeface="+mn-cs"/>
              </a:rPr>
              <a:t>- dermal wound, keratinocytes increase their proliferation rate and cytokine release. Keratinocytes proliferate and migrate to re-epithelialize the wounded area. T lymphocytes are recruited into the damaged skin. As part of the normal process, </a:t>
            </a:r>
            <a:r>
              <a:rPr lang="en-US" sz="1200" kern="1200" dirty="0" err="1" smtClean="0">
                <a:solidFill>
                  <a:schemeClr val="tx1"/>
                </a:solidFill>
                <a:effectLst/>
                <a:latin typeface="+mn-lt"/>
                <a:ea typeface="+mn-ea"/>
                <a:cs typeface="+mn-cs"/>
              </a:rPr>
              <a:t>kerati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nocytes</a:t>
            </a:r>
            <a:r>
              <a:rPr lang="en-US" sz="1200" kern="1200" dirty="0" smtClean="0">
                <a:solidFill>
                  <a:schemeClr val="tx1"/>
                </a:solidFill>
                <a:effectLst/>
                <a:latin typeface="+mn-lt"/>
                <a:ea typeface="+mn-ea"/>
                <a:cs typeface="+mn-cs"/>
              </a:rPr>
              <a:t> initiate the process of terminal differentiation to restore the epidermal barrier. However, if the process of terminal </a:t>
            </a:r>
            <a:r>
              <a:rPr lang="en-US" sz="1200" kern="1200" dirty="0" err="1" smtClean="0">
                <a:solidFill>
                  <a:schemeClr val="tx1"/>
                </a:solidFill>
                <a:effectLst/>
                <a:latin typeface="+mn-lt"/>
                <a:ea typeface="+mn-ea"/>
                <a:cs typeface="+mn-cs"/>
              </a:rPr>
              <a:t>dif</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ferentiation</a:t>
            </a:r>
            <a:r>
              <a:rPr lang="en-US" sz="1200" kern="1200" dirty="0" smtClean="0">
                <a:solidFill>
                  <a:schemeClr val="tx1"/>
                </a:solidFill>
                <a:effectLst/>
                <a:latin typeface="+mn-lt"/>
                <a:ea typeface="+mn-ea"/>
                <a:cs typeface="+mn-cs"/>
              </a:rPr>
              <a:t> or barrier recovery is impaired, the skin can enter an inflammatory state.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32</a:t>
            </a:fld>
            <a:endParaRPr lang="en-US"/>
          </a:p>
        </p:txBody>
      </p:sp>
    </p:spTree>
    <p:extLst>
      <p:ext uri="{BB962C8B-B14F-4D97-AF65-F5344CB8AC3E}">
        <p14:creationId xmlns:p14="http://schemas.microsoft.com/office/powerpoint/2010/main" val="835677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vitaminK/eosinophilic_esophagitis.text</a:t>
            </a:r>
            <a:endParaRPr lang="en-US" dirty="0" smtClean="0"/>
          </a:p>
          <a:p>
            <a:r>
              <a:rPr lang="en-US" dirty="0" smtClean="0"/>
              <a:t>http://www.medscape.com/viewarticle/731955_3</a:t>
            </a:r>
          </a:p>
          <a:p>
            <a:r>
              <a:rPr lang="en-US" dirty="0" smtClean="0"/>
              <a:t>Eczema</a:t>
            </a:r>
            <a:r>
              <a:rPr lang="en-US" baseline="0" dirty="0" smtClean="0"/>
              <a:t> = atopic dermatitis</a:t>
            </a:r>
            <a:endParaRPr lang="en-US" dirty="0" smtClean="0"/>
          </a:p>
          <a:p>
            <a:endParaRPr lang="en-US" dirty="0"/>
          </a:p>
        </p:txBody>
      </p:sp>
      <p:sp>
        <p:nvSpPr>
          <p:cNvPr id="4" name="Slide Number Placeholder 3"/>
          <p:cNvSpPr>
            <a:spLocks noGrp="1"/>
          </p:cNvSpPr>
          <p:nvPr>
            <p:ph type="sldNum" sz="quarter" idx="10"/>
          </p:nvPr>
        </p:nvSpPr>
        <p:spPr/>
        <p:txBody>
          <a:bodyPr/>
          <a:lstStyle/>
          <a:p>
            <a:fld id="{DEF50DB7-0C5F-D849-B56F-B7E72C0E795C}" type="slidenum">
              <a:rPr lang="en-US" smtClean="0"/>
              <a:pPr/>
              <a:t>33</a:t>
            </a:fld>
            <a:endParaRPr lang="en-US"/>
          </a:p>
        </p:txBody>
      </p:sp>
    </p:spTree>
    <p:extLst>
      <p:ext uri="{BB962C8B-B14F-4D97-AF65-F5344CB8AC3E}">
        <p14:creationId xmlns:p14="http://schemas.microsoft.com/office/powerpoint/2010/main" val="665195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Characteristic features are present:</a:t>
            </a:r>
          </a:p>
          <a:p>
            <a:r>
              <a:rPr lang="en-US" dirty="0" smtClean="0"/>
              <a:t>Abundant </a:t>
            </a:r>
            <a:r>
              <a:rPr lang="en-US" dirty="0" smtClean="0">
                <a:hlinkClick r:id="rId3" tooltip="w:eosinophil"/>
              </a:rPr>
              <a:t>eosinophils</a:t>
            </a:r>
            <a:r>
              <a:rPr lang="en-US" dirty="0" smtClean="0"/>
              <a:t> - criteria vary; one common definition is: &gt; 20 eosinophils/0.24 mm</a:t>
            </a:r>
            <a:r>
              <a:rPr lang="en-US" baseline="30000" dirty="0" smtClean="0"/>
              <a:t>2</a:t>
            </a:r>
            <a:r>
              <a:rPr lang="en-US" dirty="0" smtClean="0"/>
              <a:t>.</a:t>
            </a:r>
          </a:p>
          <a:p>
            <a:r>
              <a:rPr lang="en-US" dirty="0" smtClean="0"/>
              <a:t>Papillae are elongated; papillae reach into the top 1/3 of the epithelial layer.</a:t>
            </a:r>
          </a:p>
          <a:p>
            <a:r>
              <a:rPr lang="en-US" dirty="0" smtClean="0"/>
              <a:t>Basal cell hyperplasia; &gt; 3 cells thick or &gt;15% of epithelial thickness.</a:t>
            </a:r>
          </a:p>
          <a:p>
            <a:r>
              <a:rPr lang="en-US" dirty="0" smtClean="0">
                <a:hlinkClick r:id="rId4" tooltip="w:spongiosis"/>
              </a:rPr>
              <a:t>Spongiosis</a:t>
            </a:r>
            <a:r>
              <a:rPr lang="en-US" dirty="0" smtClean="0"/>
              <a:t>.</a:t>
            </a:r>
          </a:p>
          <a:p>
            <a:endParaRPr lang="en-US" dirty="0"/>
          </a:p>
        </p:txBody>
      </p:sp>
      <p:sp>
        <p:nvSpPr>
          <p:cNvPr id="4" name="Slide Number Placeholder 3"/>
          <p:cNvSpPr>
            <a:spLocks noGrp="1"/>
          </p:cNvSpPr>
          <p:nvPr>
            <p:ph type="sldNum" sz="quarter" idx="10"/>
          </p:nvPr>
        </p:nvSpPr>
        <p:spPr/>
        <p:txBody>
          <a:bodyPr/>
          <a:lstStyle/>
          <a:p>
            <a:fld id="{9C36F00C-15AF-8D46-8133-3BD028116FCC}" type="slidenum">
              <a:rPr lang="en-US" smtClean="0"/>
              <a:pPr/>
              <a:t>34</a:t>
            </a:fld>
            <a:endParaRPr lang="en-US"/>
          </a:p>
        </p:txBody>
      </p:sp>
    </p:spTree>
    <p:extLst>
      <p:ext uri="{BB962C8B-B14F-4D97-AF65-F5344CB8AC3E}">
        <p14:creationId xmlns:p14="http://schemas.microsoft.com/office/powerpoint/2010/main" val="1807063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vitaminK/lungs_bronchial_epithelium_cholesterol_sulfate.text</a:t>
            </a:r>
            <a:endParaRPr lang="en-US" dirty="0"/>
          </a:p>
        </p:txBody>
      </p:sp>
      <p:sp>
        <p:nvSpPr>
          <p:cNvPr id="4" name="Slide Number Placeholder 3"/>
          <p:cNvSpPr>
            <a:spLocks noGrp="1"/>
          </p:cNvSpPr>
          <p:nvPr>
            <p:ph type="sldNum" sz="quarter" idx="10"/>
          </p:nvPr>
        </p:nvSpPr>
        <p:spPr/>
        <p:txBody>
          <a:bodyPr/>
          <a:lstStyle/>
          <a:p>
            <a:fld id="{DEF50DB7-0C5F-D849-B56F-B7E72C0E795C}" type="slidenum">
              <a:rPr lang="en-US" smtClean="0"/>
              <a:pPr/>
              <a:t>36</a:t>
            </a:fld>
            <a:endParaRPr lang="en-US"/>
          </a:p>
        </p:txBody>
      </p:sp>
    </p:spTree>
    <p:extLst>
      <p:ext uri="{BB962C8B-B14F-4D97-AF65-F5344CB8AC3E}">
        <p14:creationId xmlns:p14="http://schemas.microsoft.com/office/powerpoint/2010/main" val="703903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./HorsesHoof_CholesterolSulfate_1985.pdf</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37</a:t>
            </a:fld>
            <a:endParaRPr lang="en-US"/>
          </a:p>
        </p:txBody>
      </p:sp>
    </p:spTree>
    <p:extLst>
      <p:ext uri="{BB962C8B-B14F-4D97-AF65-F5344CB8AC3E}">
        <p14:creationId xmlns:p14="http://schemas.microsoft.com/office/powerpoint/2010/main" val="3362066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WIKI</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38</a:t>
            </a:fld>
            <a:endParaRPr lang="en-US"/>
          </a:p>
        </p:txBody>
      </p:sp>
    </p:spTree>
    <p:extLst>
      <p:ext uri="{BB962C8B-B14F-4D97-AF65-F5344CB8AC3E}">
        <p14:creationId xmlns:p14="http://schemas.microsoft.com/office/powerpoint/2010/main" val="1779997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t>
            </a:r>
            <a:r>
              <a:rPr lang="en-US" dirty="0" err="1" smtClean="0"/>
              <a:t>cholesterol_sulfate_agile.pdf</a:t>
            </a:r>
            <a:r>
              <a:rPr lang="en-US" dirty="0" smtClean="0"/>
              <a:t> – this was the original article on that topic.</a:t>
            </a:r>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8</a:t>
            </a:fld>
            <a:endParaRPr lang="en-US"/>
          </a:p>
        </p:txBody>
      </p:sp>
    </p:spTree>
    <p:extLst>
      <p:ext uri="{BB962C8B-B14F-4D97-AF65-F5344CB8AC3E}">
        <p14:creationId xmlns:p14="http://schemas.microsoft.com/office/powerpoint/2010/main" val="2561389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vitaminK/cholesterol_sulfate_inhibits_pancreatic_enzymes.pdf</a:t>
            </a:r>
            <a:endParaRPr lang="en-US" dirty="0"/>
          </a:p>
        </p:txBody>
      </p:sp>
      <p:sp>
        <p:nvSpPr>
          <p:cNvPr id="4" name="Slide Number Placeholder 3"/>
          <p:cNvSpPr>
            <a:spLocks noGrp="1"/>
          </p:cNvSpPr>
          <p:nvPr>
            <p:ph type="sldNum" sz="quarter" idx="10"/>
          </p:nvPr>
        </p:nvSpPr>
        <p:spPr/>
        <p:txBody>
          <a:bodyPr/>
          <a:lstStyle/>
          <a:p>
            <a:fld id="{9C36F00C-15AF-8D46-8133-3BD028116FCC}" type="slidenum">
              <a:rPr lang="en-US" smtClean="0"/>
              <a:pPr/>
              <a:t>39</a:t>
            </a:fld>
            <a:endParaRPr lang="en-US"/>
          </a:p>
        </p:txBody>
      </p:sp>
    </p:spTree>
    <p:extLst>
      <p:ext uri="{BB962C8B-B14F-4D97-AF65-F5344CB8AC3E}">
        <p14:creationId xmlns:p14="http://schemas.microsoft.com/office/powerpoint/2010/main" val="3687477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vitaminK/cholesterol_sulfate_inhibits_trypsin.pdf</a:t>
            </a:r>
            <a:endParaRPr lang="en-US" dirty="0" smtClean="0"/>
          </a:p>
          <a:p>
            <a:endParaRPr lang="en-US" dirty="0"/>
          </a:p>
        </p:txBody>
      </p:sp>
      <p:sp>
        <p:nvSpPr>
          <p:cNvPr id="4" name="Slide Number Placeholder 3"/>
          <p:cNvSpPr>
            <a:spLocks noGrp="1"/>
          </p:cNvSpPr>
          <p:nvPr>
            <p:ph type="sldNum" sz="quarter" idx="10"/>
          </p:nvPr>
        </p:nvSpPr>
        <p:spPr/>
        <p:txBody>
          <a:bodyPr/>
          <a:lstStyle/>
          <a:p>
            <a:fld id="{DEF50DB7-0C5F-D849-B56F-B7E72C0E795C}" type="slidenum">
              <a:rPr lang="en-US" smtClean="0"/>
              <a:pPr/>
              <a:t>40</a:t>
            </a:fld>
            <a:endParaRPr lang="en-US"/>
          </a:p>
        </p:txBody>
      </p:sp>
    </p:spTree>
    <p:extLst>
      <p:ext uri="{BB962C8B-B14F-4D97-AF65-F5344CB8AC3E}">
        <p14:creationId xmlns:p14="http://schemas.microsoft.com/office/powerpoint/2010/main" val="196356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hemCoagulation.ppt</a:t>
            </a:r>
            <a:r>
              <a:rPr lang="en-US" dirty="0" smtClean="0"/>
              <a:t>  -- modified slide.</a:t>
            </a:r>
            <a:endParaRPr lang="en-US" dirty="0"/>
          </a:p>
        </p:txBody>
      </p:sp>
      <p:sp>
        <p:nvSpPr>
          <p:cNvPr id="4" name="Slide Number Placeholder 3"/>
          <p:cNvSpPr>
            <a:spLocks noGrp="1"/>
          </p:cNvSpPr>
          <p:nvPr>
            <p:ph type="sldNum" sz="quarter" idx="10"/>
          </p:nvPr>
        </p:nvSpPr>
        <p:spPr/>
        <p:txBody>
          <a:bodyPr/>
          <a:lstStyle/>
          <a:p>
            <a:fld id="{17B6EB17-3289-E543-BE1A-ADEF9FCED1AE}" type="slidenum">
              <a:rPr lang="en-US" smtClean="0"/>
              <a:pPr/>
              <a:t>43</a:t>
            </a:fld>
            <a:endParaRPr lang="en-US"/>
          </a:p>
        </p:txBody>
      </p:sp>
    </p:spTree>
    <p:extLst>
      <p:ext uri="{BB962C8B-B14F-4D97-AF65-F5344CB8AC3E}">
        <p14:creationId xmlns:p14="http://schemas.microsoft.com/office/powerpoint/2010/main" val="2534923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hemCoagulation.ppt</a:t>
            </a:r>
            <a:r>
              <a:rPr lang="en-US" dirty="0" smtClean="0"/>
              <a:t>  -- modified slide.</a:t>
            </a:r>
            <a:endParaRPr lang="en-US" dirty="0"/>
          </a:p>
        </p:txBody>
      </p:sp>
      <p:sp>
        <p:nvSpPr>
          <p:cNvPr id="4" name="Slide Number Placeholder 3"/>
          <p:cNvSpPr>
            <a:spLocks noGrp="1"/>
          </p:cNvSpPr>
          <p:nvPr>
            <p:ph type="sldNum" sz="quarter" idx="10"/>
          </p:nvPr>
        </p:nvSpPr>
        <p:spPr/>
        <p:txBody>
          <a:bodyPr/>
          <a:lstStyle/>
          <a:p>
            <a:fld id="{17B6EB17-3289-E543-BE1A-ADEF9FCED1AE}" type="slidenum">
              <a:rPr lang="en-US" smtClean="0"/>
              <a:pPr/>
              <a:t>44</a:t>
            </a:fld>
            <a:endParaRPr lang="en-US"/>
          </a:p>
        </p:txBody>
      </p:sp>
    </p:spTree>
    <p:extLst>
      <p:ext uri="{BB962C8B-B14F-4D97-AF65-F5344CB8AC3E}">
        <p14:creationId xmlns:p14="http://schemas.microsoft.com/office/powerpoint/2010/main" val="2379289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GeraldPollackInterview.pdf</a:t>
            </a:r>
            <a:endParaRPr lang="en-US" dirty="0" smtClean="0"/>
          </a:p>
          <a:p>
            <a:endParaRPr lang="en-US" dirty="0"/>
          </a:p>
        </p:txBody>
      </p:sp>
      <p:sp>
        <p:nvSpPr>
          <p:cNvPr id="4" name="Slide Number Placeholder 3"/>
          <p:cNvSpPr>
            <a:spLocks noGrp="1"/>
          </p:cNvSpPr>
          <p:nvPr>
            <p:ph type="sldNum" sz="quarter" idx="10"/>
          </p:nvPr>
        </p:nvSpPr>
        <p:spPr/>
        <p:txBody>
          <a:bodyPr/>
          <a:lstStyle/>
          <a:p>
            <a:fld id="{DA64FF3D-4823-424A-9C4C-CF44AB97F0D2}" type="slidenum">
              <a:rPr lang="en-US" smtClean="0"/>
              <a:pPr/>
              <a:t>46</a:t>
            </a:fld>
            <a:endParaRPr lang="en-US"/>
          </a:p>
        </p:txBody>
      </p:sp>
    </p:spTree>
    <p:extLst>
      <p:ext uri="{BB962C8B-B14F-4D97-AF65-F5344CB8AC3E}">
        <p14:creationId xmlns:p14="http://schemas.microsoft.com/office/powerpoint/2010/main" val="1973277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Bob_davidson</a:t>
            </a:r>
            <a:r>
              <a:rPr lang="en-US" dirty="0" smtClean="0"/>
              <a:t>/Pollack/2009_Pollack_radiant_energy…</a:t>
            </a:r>
          </a:p>
          <a:p>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50</a:t>
            </a:fld>
            <a:endParaRPr lang="en-US"/>
          </a:p>
        </p:txBody>
      </p:sp>
    </p:spTree>
    <p:extLst>
      <p:ext uri="{BB962C8B-B14F-4D97-AF65-F5344CB8AC3E}">
        <p14:creationId xmlns:p14="http://schemas.microsoft.com/office/powerpoint/2010/main" val="1253100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stroke_at_young_age.text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5F19171-4A44-2541-A458-A9CD76DCFBB8}" type="slidenum">
              <a:rPr lang="en-US" smtClean="0"/>
              <a:pPr/>
              <a:t>59</a:t>
            </a:fld>
            <a:endParaRPr lang="en-US"/>
          </a:p>
        </p:txBody>
      </p:sp>
    </p:spTree>
    <p:extLst>
      <p:ext uri="{BB962C8B-B14F-4D97-AF65-F5344CB8AC3E}">
        <p14:creationId xmlns:p14="http://schemas.microsoft.com/office/powerpoint/2010/main" val="2938773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a:t>
            </a:r>
            <a:r>
              <a:rPr lang="en-US" dirty="0" err="1" smtClean="0"/>
              <a:t>high_cholesterol_protective_in_stroke.pdf</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60</a:t>
            </a:fld>
            <a:endParaRPr lang="en-US"/>
          </a:p>
        </p:txBody>
      </p:sp>
    </p:spTree>
    <p:extLst>
      <p:ext uri="{BB962C8B-B14F-4D97-AF65-F5344CB8AC3E}">
        <p14:creationId xmlns:p14="http://schemas.microsoft.com/office/powerpoint/2010/main" val="1528393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electric_fields_induced_by_blood_flow_modulate_nitric_oxide.pdf</a:t>
            </a:r>
            <a:endParaRPr lang="en-US" dirty="0" smtClean="0"/>
          </a:p>
          <a:p>
            <a:endParaRPr lang="en-US" dirty="0"/>
          </a:p>
        </p:txBody>
      </p:sp>
      <p:sp>
        <p:nvSpPr>
          <p:cNvPr id="4" name="Slide Number Placeholder 3"/>
          <p:cNvSpPr>
            <a:spLocks noGrp="1"/>
          </p:cNvSpPr>
          <p:nvPr>
            <p:ph type="sldNum" sz="quarter" idx="10"/>
          </p:nvPr>
        </p:nvSpPr>
        <p:spPr/>
        <p:txBody>
          <a:bodyPr/>
          <a:lstStyle/>
          <a:p>
            <a:fld id="{7D1833DE-2F22-6E47-9E31-8407BA9180BF}" type="slidenum">
              <a:rPr lang="en-US" smtClean="0"/>
              <a:t>65</a:t>
            </a:fld>
            <a:endParaRPr lang="en-US"/>
          </a:p>
        </p:txBody>
      </p:sp>
    </p:spTree>
    <p:extLst>
      <p:ext uri="{BB962C8B-B14F-4D97-AF65-F5344CB8AC3E}">
        <p14:creationId xmlns:p14="http://schemas.microsoft.com/office/powerpoint/2010/main" val="1450651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Darshan_electrovascular_streaming_potential_endothelium.pdf</a:t>
            </a:r>
            <a:endParaRPr lang="en-US" dirty="0" smtClean="0"/>
          </a:p>
          <a:p>
            <a:endParaRPr lang="en-US" dirty="0"/>
          </a:p>
        </p:txBody>
      </p:sp>
      <p:sp>
        <p:nvSpPr>
          <p:cNvPr id="4" name="Slide Number Placeholder 3"/>
          <p:cNvSpPr>
            <a:spLocks noGrp="1"/>
          </p:cNvSpPr>
          <p:nvPr>
            <p:ph type="sldNum" sz="quarter" idx="10"/>
          </p:nvPr>
        </p:nvSpPr>
        <p:spPr/>
        <p:txBody>
          <a:bodyPr/>
          <a:lstStyle/>
          <a:p>
            <a:fld id="{7D1833DE-2F22-6E47-9E31-8407BA9180BF}" type="slidenum">
              <a:rPr lang="en-US" smtClean="0"/>
              <a:t>66</a:t>
            </a:fld>
            <a:endParaRPr lang="en-US"/>
          </a:p>
        </p:txBody>
      </p:sp>
    </p:spTree>
    <p:extLst>
      <p:ext uri="{BB962C8B-B14F-4D97-AF65-F5344CB8AC3E}">
        <p14:creationId xmlns:p14="http://schemas.microsoft.com/office/powerpoint/2010/main" val="404850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vitaminK/sunlight_heart_disease.pdf</a:t>
            </a:r>
            <a:endParaRPr lang="en-US" dirty="0" smtClean="0"/>
          </a:p>
          <a:p>
            <a:endParaRPr lang="en-US" dirty="0"/>
          </a:p>
        </p:txBody>
      </p:sp>
      <p:sp>
        <p:nvSpPr>
          <p:cNvPr id="4" name="Slide Number Placeholder 3"/>
          <p:cNvSpPr>
            <a:spLocks noGrp="1"/>
          </p:cNvSpPr>
          <p:nvPr>
            <p:ph type="sldNum" sz="quarter" idx="10"/>
          </p:nvPr>
        </p:nvSpPr>
        <p:spPr/>
        <p:txBody>
          <a:bodyPr/>
          <a:lstStyle/>
          <a:p>
            <a:fld id="{17B6EB17-3289-E543-BE1A-ADEF9FCED1AE}" type="slidenum">
              <a:rPr lang="en-US" smtClean="0"/>
              <a:pPr/>
              <a:t>10</a:t>
            </a:fld>
            <a:endParaRPr lang="en-US"/>
          </a:p>
        </p:txBody>
      </p:sp>
    </p:spTree>
    <p:extLst>
      <p:ext uri="{BB962C8B-B14F-4D97-AF65-F5344CB8AC3E}">
        <p14:creationId xmlns:p14="http://schemas.microsoft.com/office/powerpoint/2010/main" val="1298798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Darshan_electrovascular_streaming_potential_endothelium.pdf</a:t>
            </a:r>
            <a:endParaRPr lang="en-US" dirty="0" smtClean="0"/>
          </a:p>
          <a:p>
            <a:endParaRPr lang="en-US" dirty="0"/>
          </a:p>
        </p:txBody>
      </p:sp>
      <p:sp>
        <p:nvSpPr>
          <p:cNvPr id="4" name="Slide Number Placeholder 3"/>
          <p:cNvSpPr>
            <a:spLocks noGrp="1"/>
          </p:cNvSpPr>
          <p:nvPr>
            <p:ph type="sldNum" sz="quarter" idx="10"/>
          </p:nvPr>
        </p:nvSpPr>
        <p:spPr/>
        <p:txBody>
          <a:bodyPr/>
          <a:lstStyle/>
          <a:p>
            <a:fld id="{7D1833DE-2F22-6E47-9E31-8407BA9180BF}" type="slidenum">
              <a:rPr lang="en-US" smtClean="0"/>
              <a:t>67</a:t>
            </a:fld>
            <a:endParaRPr lang="en-US"/>
          </a:p>
        </p:txBody>
      </p:sp>
    </p:spTree>
    <p:extLst>
      <p:ext uri="{BB962C8B-B14F-4D97-AF65-F5344CB8AC3E}">
        <p14:creationId xmlns:p14="http://schemas.microsoft.com/office/powerpoint/2010/main" val="404850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Darshan_electrovascular_streaming_potential_endothelium.pdf</a:t>
            </a:r>
            <a:endParaRPr lang="en-US" dirty="0" smtClean="0"/>
          </a:p>
          <a:p>
            <a:endParaRPr lang="en-US" dirty="0"/>
          </a:p>
        </p:txBody>
      </p:sp>
      <p:sp>
        <p:nvSpPr>
          <p:cNvPr id="4" name="Slide Number Placeholder 3"/>
          <p:cNvSpPr>
            <a:spLocks noGrp="1"/>
          </p:cNvSpPr>
          <p:nvPr>
            <p:ph type="sldNum" sz="quarter" idx="10"/>
          </p:nvPr>
        </p:nvSpPr>
        <p:spPr/>
        <p:txBody>
          <a:bodyPr/>
          <a:lstStyle/>
          <a:p>
            <a:fld id="{7D1833DE-2F22-6E47-9E31-8407BA9180BF}" type="slidenum">
              <a:rPr lang="en-US" smtClean="0"/>
              <a:t>68</a:t>
            </a:fld>
            <a:endParaRPr lang="en-US"/>
          </a:p>
        </p:txBody>
      </p:sp>
    </p:spTree>
    <p:extLst>
      <p:ext uri="{BB962C8B-B14F-4D97-AF65-F5344CB8AC3E}">
        <p14:creationId xmlns:p14="http://schemas.microsoft.com/office/powerpoint/2010/main" val="404850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Darshan_electrovascular_streaming_potential_endothelium.pdf</a:t>
            </a:r>
            <a:endParaRPr lang="en-US" dirty="0" smtClean="0"/>
          </a:p>
          <a:p>
            <a:endParaRPr lang="en-US" dirty="0"/>
          </a:p>
        </p:txBody>
      </p:sp>
      <p:sp>
        <p:nvSpPr>
          <p:cNvPr id="4" name="Slide Number Placeholder 3"/>
          <p:cNvSpPr>
            <a:spLocks noGrp="1"/>
          </p:cNvSpPr>
          <p:nvPr>
            <p:ph type="sldNum" sz="quarter" idx="10"/>
          </p:nvPr>
        </p:nvSpPr>
        <p:spPr/>
        <p:txBody>
          <a:bodyPr/>
          <a:lstStyle/>
          <a:p>
            <a:fld id="{7D1833DE-2F22-6E47-9E31-8407BA9180BF}" type="slidenum">
              <a:rPr lang="en-US" smtClean="0"/>
              <a:t>69</a:t>
            </a:fld>
            <a:endParaRPr lang="en-US"/>
          </a:p>
        </p:txBody>
      </p:sp>
    </p:spTree>
    <p:extLst>
      <p:ext uri="{BB962C8B-B14F-4D97-AF65-F5344CB8AC3E}">
        <p14:creationId xmlns:p14="http://schemas.microsoft.com/office/powerpoint/2010/main" val="4048501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Darshan_electrovascular_streaming_potential_endothelium.pdf</a:t>
            </a:r>
            <a:endParaRPr lang="en-US" smtClean="0"/>
          </a:p>
          <a:p>
            <a:endParaRPr lang="en-US"/>
          </a:p>
        </p:txBody>
      </p:sp>
      <p:sp>
        <p:nvSpPr>
          <p:cNvPr id="4" name="Slide Number Placeholder 3"/>
          <p:cNvSpPr>
            <a:spLocks noGrp="1"/>
          </p:cNvSpPr>
          <p:nvPr>
            <p:ph type="sldNum" sz="quarter" idx="10"/>
          </p:nvPr>
        </p:nvSpPr>
        <p:spPr/>
        <p:txBody>
          <a:bodyPr/>
          <a:lstStyle/>
          <a:p>
            <a:fld id="{7D1833DE-2F22-6E47-9E31-8407BA9180BF}" type="slidenum">
              <a:rPr lang="en-US" smtClean="0"/>
              <a:t>70</a:t>
            </a:fld>
            <a:endParaRPr lang="en-US"/>
          </a:p>
        </p:txBody>
      </p:sp>
    </p:spTree>
    <p:extLst>
      <p:ext uri="{BB962C8B-B14F-4D97-AF65-F5344CB8AC3E}">
        <p14:creationId xmlns:p14="http://schemas.microsoft.com/office/powerpoint/2010/main" val="404850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Darshan_electrovascular_streaming_potential_endothelium.pdf</a:t>
            </a:r>
            <a:endParaRPr lang="en-US" smtClean="0"/>
          </a:p>
          <a:p>
            <a:endParaRPr lang="en-US"/>
          </a:p>
        </p:txBody>
      </p:sp>
      <p:sp>
        <p:nvSpPr>
          <p:cNvPr id="4" name="Slide Number Placeholder 3"/>
          <p:cNvSpPr>
            <a:spLocks noGrp="1"/>
          </p:cNvSpPr>
          <p:nvPr>
            <p:ph type="sldNum" sz="quarter" idx="10"/>
          </p:nvPr>
        </p:nvSpPr>
        <p:spPr/>
        <p:txBody>
          <a:bodyPr/>
          <a:lstStyle/>
          <a:p>
            <a:fld id="{7D1833DE-2F22-6E47-9E31-8407BA9180BF}" type="slidenum">
              <a:rPr lang="en-US" smtClean="0"/>
              <a:t>71</a:t>
            </a:fld>
            <a:endParaRPr lang="en-US"/>
          </a:p>
        </p:txBody>
      </p:sp>
    </p:spTree>
    <p:extLst>
      <p:ext uri="{BB962C8B-B14F-4D97-AF65-F5344CB8AC3E}">
        <p14:creationId xmlns:p14="http://schemas.microsoft.com/office/powerpoint/2010/main" val="404850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79</a:t>
            </a:fld>
            <a:endParaRPr lang="en-US"/>
          </a:p>
        </p:txBody>
      </p:sp>
    </p:spTree>
    <p:extLst>
      <p:ext uri="{BB962C8B-B14F-4D97-AF65-F5344CB8AC3E}">
        <p14:creationId xmlns:p14="http://schemas.microsoft.com/office/powerpoint/2010/main" val="2524914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Cancer/</a:t>
            </a:r>
            <a:r>
              <a:rPr lang="en-US" dirty="0" err="1" smtClean="0"/>
              <a:t>malnutrition_inflammation_dialysis_review.pdf</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Because MICS leads to a low body mass index, </a:t>
            </a:r>
            <a:r>
              <a:rPr lang="en-US" sz="1200" b="1" kern="1200" dirty="0" err="1" smtClean="0">
                <a:solidFill>
                  <a:schemeClr val="tx1"/>
                </a:solidFill>
                <a:latin typeface="+mn-lt"/>
                <a:ea typeface="+mn-ea"/>
                <a:cs typeface="+mn-cs"/>
              </a:rPr>
              <a:t>hypocholesterolemia</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hypocreatininemia</a:t>
            </a:r>
            <a:r>
              <a:rPr lang="en-US" sz="1200" b="1" kern="1200" dirty="0" smtClean="0">
                <a:solidFill>
                  <a:schemeClr val="tx1"/>
                </a:solidFill>
                <a:latin typeface="+mn-lt"/>
                <a:ea typeface="+mn-ea"/>
                <a:cs typeface="+mn-cs"/>
              </a:rPr>
              <a:t>, and </a:t>
            </a:r>
            <a:r>
              <a:rPr lang="en-US" sz="1200" b="1" kern="1200" dirty="0" err="1" smtClean="0">
                <a:solidFill>
                  <a:schemeClr val="tx1"/>
                </a:solidFill>
                <a:latin typeface="+mn-lt"/>
                <a:ea typeface="+mn-ea"/>
                <a:cs typeface="+mn-cs"/>
              </a:rPr>
              <a:t>hypohomocysteinemia</a:t>
            </a:r>
            <a:r>
              <a:rPr lang="en-US" sz="1200" b="1" kern="1200" dirty="0" smtClean="0">
                <a:solidFill>
                  <a:schemeClr val="tx1"/>
                </a:solidFill>
                <a:latin typeface="+mn-lt"/>
                <a:ea typeface="+mn-ea"/>
                <a:cs typeface="+mn-cs"/>
              </a:rPr>
              <a:t>, a “reverse epidemiology” of cardiovascular risks can occur in dialysis patients.</a:t>
            </a:r>
            <a:endParaRPr lang="en-US" dirty="0" smtClean="0"/>
          </a:p>
          <a:p>
            <a:endParaRPr lang="en-US" dirty="0" smtClean="0"/>
          </a:p>
          <a:p>
            <a:r>
              <a:rPr lang="en-US" dirty="0" smtClean="0"/>
              <a:t>However, it’s also associated with IL-6, inflammation and muscle wasting, </a:t>
            </a:r>
            <a:r>
              <a:rPr lang="en-US" dirty="0" err="1" smtClean="0"/>
              <a:t>i..e</a:t>
            </a:r>
            <a:r>
              <a:rPr lang="en-US" dirty="0" smtClean="0"/>
              <a:t>,</a:t>
            </a:r>
          </a:p>
          <a:p>
            <a:pPr lvl="1"/>
            <a:r>
              <a:rPr lang="en-US" dirty="0" smtClean="0"/>
              <a:t>A switch to nitrogen-based oxygen transport!!</a:t>
            </a:r>
          </a:p>
          <a:p>
            <a:r>
              <a:rPr lang="en-US" dirty="0" smtClean="0"/>
              <a:t>Low serum albumin suggests low zeta potential</a:t>
            </a:r>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82</a:t>
            </a:fld>
            <a:endParaRPr lang="en-US"/>
          </a:p>
        </p:txBody>
      </p:sp>
    </p:spTree>
    <p:extLst>
      <p:ext uri="{BB962C8B-B14F-4D97-AF65-F5344CB8AC3E}">
        <p14:creationId xmlns:p14="http://schemas.microsoft.com/office/powerpoint/2010/main" val="606640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a:t>
            </a:r>
            <a:r>
              <a:rPr lang="en-US" dirty="0" err="1" smtClean="0"/>
              <a:t>nothing_works_dialysis_heart_problems.text</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84</a:t>
            </a:fld>
            <a:endParaRPr lang="en-US"/>
          </a:p>
        </p:txBody>
      </p:sp>
    </p:spTree>
    <p:extLst>
      <p:ext uri="{BB962C8B-B14F-4D97-AF65-F5344CB8AC3E}">
        <p14:creationId xmlns:p14="http://schemas.microsoft.com/office/powerpoint/2010/main" val="28933194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Heart/</a:t>
            </a:r>
            <a:r>
              <a:rPr lang="en-US" smtClean="0"/>
              <a:t>diabetes_insulin_resistance_prevention_practical_guide.pdf</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85</a:t>
            </a:fld>
            <a:endParaRPr lang="en-US"/>
          </a:p>
        </p:txBody>
      </p:sp>
    </p:spTree>
    <p:extLst>
      <p:ext uri="{BB962C8B-B14F-4D97-AF65-F5344CB8AC3E}">
        <p14:creationId xmlns:p14="http://schemas.microsoft.com/office/powerpoint/2010/main" val="2355508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AnthonySamsel</a:t>
            </a:r>
            <a:r>
              <a:rPr lang="en-US" sz="1200" kern="1200" dirty="0" smtClean="0">
                <a:solidFill>
                  <a:schemeClr val="tx1"/>
                </a:solidFill>
                <a:effectLst/>
                <a:latin typeface="+mn-lt"/>
                <a:ea typeface="+mn-ea"/>
                <a:cs typeface="+mn-cs"/>
              </a:rPr>
              <a:t>/celiac/</a:t>
            </a:r>
            <a:r>
              <a:rPr lang="en-US" sz="1200" kern="1200" dirty="0" err="1" smtClean="0">
                <a:solidFill>
                  <a:schemeClr val="tx1"/>
                </a:solidFill>
                <a:effectLst/>
                <a:latin typeface="+mn-lt"/>
                <a:ea typeface="+mn-ea"/>
                <a:cs typeface="+mn-cs"/>
              </a:rPr>
              <a:t>sulfolipids_kidney_function_LukeMilano.pdf</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Working hypothetical metabolic fate of glycolytic (glucose) and </a:t>
            </a:r>
            <a:r>
              <a:rPr lang="en-US" sz="1200" kern="1200" dirty="0" err="1" smtClean="0">
                <a:solidFill>
                  <a:schemeClr val="tx1"/>
                </a:solidFill>
                <a:effectLst/>
                <a:latin typeface="+mn-lt"/>
                <a:ea typeface="+mn-ea"/>
                <a:cs typeface="+mn-cs"/>
              </a:rPr>
              <a:t>gluconeogenic</a:t>
            </a:r>
            <a:r>
              <a:rPr lang="en-US" sz="1200" kern="1200" dirty="0" smtClean="0">
                <a:solidFill>
                  <a:schemeClr val="tx1"/>
                </a:solidFill>
                <a:effectLst/>
                <a:latin typeface="+mn-lt"/>
                <a:ea typeface="+mn-ea"/>
                <a:cs typeface="+mn-cs"/>
              </a:rPr>
              <a:t> (glutamine) substrates on biosynthesis of renal tubular </a:t>
            </a:r>
            <a:r>
              <a:rPr lang="en-US" sz="1200" kern="1200" dirty="0" err="1" smtClean="0">
                <a:solidFill>
                  <a:schemeClr val="tx1"/>
                </a:solidFill>
                <a:effectLst/>
                <a:latin typeface="+mn-lt"/>
                <a:ea typeface="+mn-ea"/>
                <a:cs typeface="+mn-cs"/>
              </a:rPr>
              <a:t>sulfolipids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Cer</a:t>
            </a:r>
            <a:r>
              <a:rPr lang="en-US" sz="1200" kern="1200" dirty="0" smtClean="0">
                <a:solidFill>
                  <a:schemeClr val="tx1"/>
                </a:solidFill>
                <a:effectLst/>
                <a:latin typeface="+mn-lt"/>
                <a:ea typeface="+mn-ea"/>
                <a:cs typeface="+mn-cs"/>
              </a:rPr>
              <a:t>-h, </a:t>
            </a:r>
            <a:r>
              <a:rPr lang="en-US" sz="1200" kern="1200" dirty="0" err="1" smtClean="0">
                <a:solidFill>
                  <a:schemeClr val="tx1"/>
                </a:solidFill>
                <a:effectLst/>
                <a:latin typeface="+mn-lt"/>
                <a:ea typeface="+mn-ea"/>
                <a:cs typeface="+mn-cs"/>
              </a:rPr>
              <a:t>ceramide</a:t>
            </a:r>
            <a:r>
              <a:rPr lang="en-US" sz="1200" kern="1200" dirty="0" smtClean="0">
                <a:solidFill>
                  <a:schemeClr val="tx1"/>
                </a:solidFill>
                <a:effectLst/>
                <a:latin typeface="+mn-lt"/>
                <a:ea typeface="+mn-ea"/>
                <a:cs typeface="+mn-cs"/>
              </a:rPr>
              <a:t> with </a:t>
            </a:r>
            <a:r>
              <a:rPr lang="en-US" sz="1200" kern="1200" dirty="0" err="1" smtClean="0">
                <a:solidFill>
                  <a:schemeClr val="tx1"/>
                </a:solidFill>
                <a:effectLst/>
                <a:latin typeface="+mn-lt"/>
                <a:ea typeface="+mn-ea"/>
                <a:cs typeface="+mn-cs"/>
              </a:rPr>
              <a:t>hydroxy</a:t>
            </a:r>
            <a:r>
              <a:rPr lang="en-US" sz="1200" kern="1200" dirty="0" smtClean="0">
                <a:solidFill>
                  <a:schemeClr val="tx1"/>
                </a:solidFill>
                <a:effectLst/>
                <a:latin typeface="+mn-lt"/>
                <a:ea typeface="+mn-ea"/>
                <a:cs typeface="+mn-cs"/>
              </a:rPr>
              <a:t> fatty acids; </a:t>
            </a:r>
            <a:r>
              <a:rPr lang="en-US" sz="1200" kern="1200" dirty="0" err="1" smtClean="0">
                <a:solidFill>
                  <a:schemeClr val="tx1"/>
                </a:solidFill>
                <a:effectLst/>
                <a:latin typeface="+mn-lt"/>
                <a:ea typeface="+mn-ea"/>
                <a:cs typeface="+mn-cs"/>
              </a:rPr>
              <a:t>GalCer</a:t>
            </a:r>
            <a:r>
              <a:rPr lang="en-US" sz="1200" kern="1200" dirty="0" smtClean="0">
                <a:solidFill>
                  <a:schemeClr val="tx1"/>
                </a:solidFill>
                <a:effectLst/>
                <a:latin typeface="+mn-lt"/>
                <a:ea typeface="+mn-ea"/>
                <a:cs typeface="+mn-cs"/>
              </a:rPr>
              <a:t>-h, </a:t>
            </a:r>
            <a:r>
              <a:rPr lang="en-US" sz="1200" kern="1200" dirty="0" err="1" smtClean="0">
                <a:solidFill>
                  <a:schemeClr val="tx1"/>
                </a:solidFill>
                <a:effectLst/>
                <a:latin typeface="+mn-lt"/>
                <a:ea typeface="+mn-ea"/>
                <a:cs typeface="+mn-cs"/>
              </a:rPr>
              <a:t>galactosylceramide</a:t>
            </a:r>
            <a:r>
              <a:rPr lang="en-US" sz="1200" kern="1200" dirty="0" smtClean="0">
                <a:solidFill>
                  <a:schemeClr val="tx1"/>
                </a:solidFill>
                <a:effectLst/>
                <a:latin typeface="+mn-lt"/>
                <a:ea typeface="+mn-ea"/>
                <a:cs typeface="+mn-cs"/>
              </a:rPr>
              <a:t> with </a:t>
            </a:r>
            <a:r>
              <a:rPr lang="en-US" sz="1200" kern="1200" dirty="0" err="1" smtClean="0">
                <a:solidFill>
                  <a:schemeClr val="tx1"/>
                </a:solidFill>
                <a:effectLst/>
                <a:latin typeface="+mn-lt"/>
                <a:ea typeface="+mn-ea"/>
                <a:cs typeface="+mn-cs"/>
              </a:rPr>
              <a:t>hydroxy</a:t>
            </a:r>
            <a:r>
              <a:rPr lang="en-US" sz="1200" kern="1200" dirty="0" smtClean="0">
                <a:solidFill>
                  <a:schemeClr val="tx1"/>
                </a:solidFill>
                <a:effectLst/>
                <a:latin typeface="+mn-lt"/>
                <a:ea typeface="+mn-ea"/>
                <a:cs typeface="+mn-cs"/>
              </a:rPr>
              <a:t> fatty acids; </a:t>
            </a:r>
            <a:r>
              <a:rPr lang="en-US" sz="1200" kern="1200" dirty="0" err="1" smtClean="0">
                <a:solidFill>
                  <a:schemeClr val="tx1"/>
                </a:solidFill>
                <a:effectLst/>
                <a:latin typeface="+mn-lt"/>
                <a:ea typeface="+mn-ea"/>
                <a:cs typeface="+mn-cs"/>
              </a:rPr>
              <a:t>Glc</a:t>
            </a:r>
            <a:r>
              <a:rPr lang="en-US" sz="1200" kern="1200" dirty="0" smtClean="0">
                <a:solidFill>
                  <a:schemeClr val="tx1"/>
                </a:solidFill>
                <a:effectLst/>
                <a:latin typeface="+mn-lt"/>
                <a:ea typeface="+mn-ea"/>
                <a:cs typeface="+mn-cs"/>
              </a:rPr>
              <a:t>, glucose; </a:t>
            </a:r>
            <a:r>
              <a:rPr lang="en-US" sz="1200" kern="1200" dirty="0" err="1" smtClean="0">
                <a:solidFill>
                  <a:schemeClr val="tx1"/>
                </a:solidFill>
                <a:effectLst/>
                <a:latin typeface="+mn-lt"/>
                <a:ea typeface="+mn-ea"/>
                <a:cs typeface="+mn-cs"/>
              </a:rPr>
              <a:t>Glc</a:t>
            </a:r>
            <a:r>
              <a:rPr lang="en-US" sz="1200" kern="1200" dirty="0" smtClean="0">
                <a:solidFill>
                  <a:schemeClr val="tx1"/>
                </a:solidFill>
                <a:effectLst/>
                <a:latin typeface="+mn-lt"/>
                <a:ea typeface="+mn-ea"/>
                <a:cs typeface="+mn-cs"/>
              </a:rPr>
              <a:t> 1-p, glucose 1-phosphate; </a:t>
            </a:r>
            <a:r>
              <a:rPr lang="en-US" sz="1200" kern="1200" dirty="0" err="1" smtClean="0">
                <a:solidFill>
                  <a:schemeClr val="tx1"/>
                </a:solidFill>
                <a:effectLst/>
                <a:latin typeface="+mn-lt"/>
                <a:ea typeface="+mn-ea"/>
                <a:cs typeface="+mn-cs"/>
              </a:rPr>
              <a:t>Glc</a:t>
            </a:r>
            <a:r>
              <a:rPr lang="en-US" sz="1200" kern="1200" dirty="0" smtClean="0">
                <a:solidFill>
                  <a:schemeClr val="tx1"/>
                </a:solidFill>
                <a:effectLst/>
                <a:latin typeface="+mn-lt"/>
                <a:ea typeface="+mn-ea"/>
                <a:cs typeface="+mn-cs"/>
              </a:rPr>
              <a:t> 6-p, glucose 6-phosphate; </a:t>
            </a:r>
            <a:r>
              <a:rPr lang="en-US" sz="1200" kern="1200" dirty="0" err="1" smtClean="0">
                <a:solidFill>
                  <a:schemeClr val="tx1"/>
                </a:solidFill>
                <a:effectLst/>
                <a:latin typeface="+mn-lt"/>
                <a:ea typeface="+mn-ea"/>
                <a:cs typeface="+mn-cs"/>
              </a:rPr>
              <a:t>Gln</a:t>
            </a:r>
            <a:r>
              <a:rPr lang="en-US" sz="1200" kern="1200" dirty="0" smtClean="0">
                <a:solidFill>
                  <a:schemeClr val="tx1"/>
                </a:solidFill>
                <a:effectLst/>
                <a:latin typeface="+mn-lt"/>
                <a:ea typeface="+mn-ea"/>
                <a:cs typeface="+mn-cs"/>
              </a:rPr>
              <a:t>, glutamine. Symbol, , with dashed arrows indicates comparatively inactive pathway in the isolated renal proximal tubules from well-fed rat. Sulfated lipids are indicated by hatching.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86</a:t>
            </a:fld>
            <a:endParaRPr lang="en-US"/>
          </a:p>
        </p:txBody>
      </p:sp>
    </p:spTree>
    <p:extLst>
      <p:ext uri="{BB962C8B-B14F-4D97-AF65-F5344CB8AC3E}">
        <p14:creationId xmlns:p14="http://schemas.microsoft.com/office/powerpoint/2010/main" val="1552070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healthy_high_cholesterol_need_statins_question_mark.text</a:t>
            </a:r>
            <a:endParaRPr lang="en-US" dirty="0" smtClean="0"/>
          </a:p>
          <a:p>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11</a:t>
            </a:fld>
            <a:endParaRPr lang="en-US"/>
          </a:p>
        </p:txBody>
      </p:sp>
    </p:spTree>
    <p:extLst>
      <p:ext uri="{BB962C8B-B14F-4D97-AF65-F5344CB8AC3E}">
        <p14:creationId xmlns:p14="http://schemas.microsoft.com/office/powerpoint/2010/main" val="1323375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a:t>
            </a:r>
            <a:r>
              <a:rPr lang="en-US" dirty="0" err="1" smtClean="0"/>
              <a:t>statins_bad_end_stage_kidney_disease.text</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87</a:t>
            </a:fld>
            <a:endParaRPr lang="en-US"/>
          </a:p>
        </p:txBody>
      </p:sp>
    </p:spTree>
    <p:extLst>
      <p:ext uri="{BB962C8B-B14F-4D97-AF65-F5344CB8AC3E}">
        <p14:creationId xmlns:p14="http://schemas.microsoft.com/office/powerpoint/2010/main" val="16175977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  monkeys_sulfur_solves_cholesterol_problem_1960</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91</a:t>
            </a:fld>
            <a:endParaRPr lang="en-US"/>
          </a:p>
        </p:txBody>
      </p:sp>
    </p:spTree>
    <p:extLst>
      <p:ext uri="{BB962C8B-B14F-4D97-AF65-F5344CB8AC3E}">
        <p14:creationId xmlns:p14="http://schemas.microsoft.com/office/powerpoint/2010/main" val="37474964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Libby – </a:t>
            </a:r>
          </a:p>
          <a:p>
            <a:r>
              <a:rPr lang="en-US" dirty="0" smtClean="0"/>
              <a:t>.cancer/</a:t>
            </a:r>
            <a:r>
              <a:rPr lang="en-US" dirty="0" err="1" smtClean="0"/>
              <a:t>libby_inflammation_heart_disease.pdf</a:t>
            </a:r>
            <a:endParaRPr lang="en-US" dirty="0" smtClean="0"/>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93</a:t>
            </a:fld>
            <a:endParaRPr lang="en-US"/>
          </a:p>
        </p:txBody>
      </p:sp>
    </p:spTree>
    <p:extLst>
      <p:ext uri="{BB962C8B-B14F-4D97-AF65-F5344CB8AC3E}">
        <p14:creationId xmlns:p14="http://schemas.microsoft.com/office/powerpoint/2010/main" val="41226962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Vitamink/peroxynitrite_fights_infetion.text</a:t>
            </a:r>
            <a:endParaRPr lang="en-US" dirty="0" smtClean="0"/>
          </a:p>
          <a:p>
            <a:r>
              <a:rPr lang="en-US" dirty="0" smtClean="0"/>
              <a:t>vitaminK/ROS_h2s_to_sulfite_shock_2005.text</a:t>
            </a:r>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94</a:t>
            </a:fld>
            <a:endParaRPr lang="en-US"/>
          </a:p>
        </p:txBody>
      </p:sp>
    </p:spTree>
    <p:extLst>
      <p:ext uri="{BB962C8B-B14F-4D97-AF65-F5344CB8AC3E}">
        <p14:creationId xmlns:p14="http://schemas.microsoft.com/office/powerpoint/2010/main" val="33073667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Results showed that unsaturated fatty acids markedly inhibited ABCA1-mediated cholesterol and phospholipid efflux from macrophages when ABCA1 was induced by a </a:t>
            </a:r>
            <a:r>
              <a:rPr lang="en-US" sz="1200" b="1" kern="1200" dirty="0" err="1" smtClean="0">
                <a:solidFill>
                  <a:schemeClr val="tx1"/>
                </a:solidFill>
                <a:effectLst/>
                <a:latin typeface="+mn-lt"/>
                <a:ea typeface="+mn-ea"/>
                <a:cs typeface="+mn-cs"/>
              </a:rPr>
              <a:t>cAMP</a:t>
            </a:r>
            <a:r>
              <a:rPr lang="en-US" sz="1200" b="1" kern="1200" dirty="0" smtClean="0">
                <a:solidFill>
                  <a:schemeClr val="tx1"/>
                </a:solidFill>
                <a:effectLst/>
                <a:latin typeface="+mn-lt"/>
                <a:ea typeface="+mn-ea"/>
                <a:cs typeface="+mn-cs"/>
              </a:rPr>
              <a:t> analog. This was accompanied by a reduction in the membrane content of ABCA1 and a decrease in </a:t>
            </a:r>
            <a:r>
              <a:rPr lang="en-US" sz="1200" b="1" kern="1200" dirty="0" err="1" smtClean="0">
                <a:solidFill>
                  <a:schemeClr val="tx1"/>
                </a:solidFill>
                <a:effectLst/>
                <a:latin typeface="+mn-lt"/>
                <a:ea typeface="+mn-ea"/>
                <a:cs typeface="+mn-cs"/>
              </a:rPr>
              <a:t>apoA</a:t>
            </a:r>
            <a:r>
              <a:rPr lang="en-US" sz="1200" b="1" kern="1200" dirty="0" smtClean="0">
                <a:solidFill>
                  <a:schemeClr val="tx1"/>
                </a:solidFill>
                <a:effectLst/>
                <a:latin typeface="+mn-lt"/>
                <a:ea typeface="+mn-ea"/>
                <a:cs typeface="+mn-cs"/>
              </a:rPr>
              <a:t>-I binding to whole cells and to ABCA1. In contrast, saturated fatty acids had no effect on these processes.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vitaminK</a:t>
            </a:r>
            <a:r>
              <a:rPr lang="en-US" dirty="0" smtClean="0"/>
              <a:t>/unsaturated_fatty_acids_inhibit_cholesterol_efflux_from_macrophages.pdf</a:t>
            </a:r>
          </a:p>
          <a:p>
            <a:endParaRPr lang="en-US" dirty="0" smtClean="0"/>
          </a:p>
          <a:p>
            <a:endParaRPr lang="en-US" dirty="0" smtClean="0"/>
          </a:p>
          <a:p>
            <a:r>
              <a:rPr lang="en-US" dirty="0" err="1" smtClean="0"/>
              <a:t>vitaminK</a:t>
            </a:r>
            <a:r>
              <a:rPr lang="en-US" dirty="0" smtClean="0"/>
              <a:t>/unsaturated_fatty_acids_inhibit_cholesterol_efflux_from_macrophages.pdf</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95</a:t>
            </a:fld>
            <a:endParaRPr lang="en-US"/>
          </a:p>
        </p:txBody>
      </p:sp>
    </p:spTree>
    <p:extLst>
      <p:ext uri="{BB962C8B-B14F-4D97-AF65-F5344CB8AC3E}">
        <p14:creationId xmlns:p14="http://schemas.microsoft.com/office/powerpoint/2010/main" val="35519890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Heart/macrophages_proliferate_in_plaque_2013.pdf</a:t>
            </a:r>
          </a:p>
          <a:p>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97</a:t>
            </a:fld>
            <a:endParaRPr lang="en-US"/>
          </a:p>
        </p:txBody>
      </p:sp>
    </p:spTree>
    <p:extLst>
      <p:ext uri="{BB962C8B-B14F-4D97-AF65-F5344CB8AC3E}">
        <p14:creationId xmlns:p14="http://schemas.microsoft.com/office/powerpoint/2010/main" val="42064647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a:t>
            </a:r>
            <a:r>
              <a:rPr lang="en-US" dirty="0" err="1" smtClean="0"/>
              <a:t>idiocy_suppressing_macrophages_for_heart_disease.text</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98</a:t>
            </a:fld>
            <a:endParaRPr lang="en-US"/>
          </a:p>
        </p:txBody>
      </p:sp>
    </p:spTree>
    <p:extLst>
      <p:ext uri="{BB962C8B-B14F-4D97-AF65-F5344CB8AC3E}">
        <p14:creationId xmlns:p14="http://schemas.microsoft.com/office/powerpoint/2010/main" val="425492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celiac/</a:t>
            </a:r>
            <a:r>
              <a:rPr lang="en-US" dirty="0" err="1" smtClean="0"/>
              <a:t>celiac_disease_hypertension.pdf</a:t>
            </a:r>
            <a:endParaRPr lang="en-US" dirty="0" smtClean="0"/>
          </a:p>
          <a:p>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99</a:t>
            </a:fld>
            <a:endParaRPr lang="en-US"/>
          </a:p>
        </p:txBody>
      </p:sp>
    </p:spTree>
    <p:extLst>
      <p:ext uri="{BB962C8B-B14F-4D97-AF65-F5344CB8AC3E}">
        <p14:creationId xmlns:p14="http://schemas.microsoft.com/office/powerpoint/2010/main" val="21252452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Spacedoc/McCully/ChemicalPathologyHomocysteineV_McCully.pdf</a:t>
            </a:r>
            <a:endParaRPr lang="en-US" dirty="0" smtClean="0"/>
          </a:p>
          <a:p>
            <a:r>
              <a:rPr lang="en-US" dirty="0" smtClean="0"/>
              <a:t> Figure</a:t>
            </a:r>
            <a:r>
              <a:rPr lang="en-US" baseline="0" dirty="0" smtClean="0"/>
              <a:t> 1.</a:t>
            </a:r>
            <a:r>
              <a:rPr lang="en-US" sz="1200" kern="1200" dirty="0" smtClean="0">
                <a:solidFill>
                  <a:schemeClr val="tx1"/>
                </a:solidFill>
                <a:latin typeface="+mn-lt"/>
                <a:ea typeface="+mn-ea"/>
                <a:cs typeface="+mn-cs"/>
              </a:rPr>
              <a:t> Hypothetical scheme for synthesis of </a:t>
            </a:r>
            <a:r>
              <a:rPr lang="en-US" sz="1200" kern="1200" dirty="0" err="1" smtClean="0">
                <a:solidFill>
                  <a:schemeClr val="tx1"/>
                </a:solidFill>
                <a:latin typeface="+mn-lt"/>
                <a:ea typeface="+mn-ea"/>
                <a:cs typeface="+mn-cs"/>
              </a:rPr>
              <a:t>thioretinamide</a:t>
            </a:r>
            <a:r>
              <a:rPr lang="en-US" sz="1200" kern="1200" dirty="0" smtClean="0">
                <a:solidFill>
                  <a:schemeClr val="tx1"/>
                </a:solidFill>
                <a:latin typeface="+mn-lt"/>
                <a:ea typeface="+mn-ea"/>
                <a:cs typeface="+mn-cs"/>
              </a:rPr>
              <a:t>, oxidation to sulfite and sulfate, and activation of sulfate to </a:t>
            </a:r>
            <a:r>
              <a:rPr lang="en-US" sz="1200" kern="1200" dirty="0" err="1" smtClean="0">
                <a:solidFill>
                  <a:schemeClr val="tx1"/>
                </a:solidFill>
                <a:latin typeface="+mn-lt"/>
                <a:ea typeface="+mn-ea"/>
                <a:cs typeface="+mn-cs"/>
              </a:rPr>
              <a:t>phosphoadenosine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phosphosulfate</a:t>
            </a:r>
            <a:r>
              <a:rPr lang="en-US" sz="1200" kern="1200" dirty="0" smtClean="0">
                <a:solidFill>
                  <a:schemeClr val="tx1"/>
                </a:solidFill>
                <a:latin typeface="+mn-lt"/>
                <a:ea typeface="+mn-ea"/>
                <a:cs typeface="+mn-cs"/>
              </a:rPr>
              <a:t>, explains </a:t>
            </a:r>
            <a:r>
              <a:rPr lang="en-US" sz="1200" kern="1200" dirty="0" err="1" smtClean="0">
                <a:solidFill>
                  <a:schemeClr val="tx1"/>
                </a:solidFill>
                <a:latin typeface="+mn-lt"/>
                <a:ea typeface="+mn-ea"/>
                <a:cs typeface="+mn-cs"/>
              </a:rPr>
              <a:t>sulfation</a:t>
            </a:r>
            <a:r>
              <a:rPr lang="en-US" sz="1200" kern="1200" dirty="0" smtClean="0">
                <a:solidFill>
                  <a:schemeClr val="tx1"/>
                </a:solidFill>
                <a:latin typeface="+mn-lt"/>
                <a:ea typeface="+mn-ea"/>
                <a:cs typeface="+mn-cs"/>
              </a:rPr>
              <a:t> of </a:t>
            </a:r>
            <a:r>
              <a:rPr lang="en-US" sz="1200" kern="1200" dirty="0" err="1" smtClean="0">
                <a:solidFill>
                  <a:schemeClr val="tx1"/>
                </a:solidFill>
                <a:latin typeface="+mn-lt"/>
                <a:ea typeface="+mn-ea"/>
                <a:cs typeface="+mn-cs"/>
              </a:rPr>
              <a:t>glycosaminoglycans</a:t>
            </a:r>
            <a:r>
              <a:rPr lang="en-US" sz="1200" kern="1200" dirty="0" smtClean="0">
                <a:solidFill>
                  <a:schemeClr val="tx1"/>
                </a:solidFill>
                <a:latin typeface="+mn-lt"/>
                <a:ea typeface="+mn-ea"/>
                <a:cs typeface="+mn-cs"/>
              </a:rPr>
              <a:t> (GAG) to form sulfate esters [2]. In this scheme superoxide is synthesized from the </a:t>
            </a:r>
            <a:r>
              <a:rPr lang="en-US" sz="1200" kern="1200" dirty="0" err="1" smtClean="0">
                <a:solidFill>
                  <a:schemeClr val="tx1"/>
                </a:solidFill>
                <a:latin typeface="+mn-lt"/>
                <a:ea typeface="+mn-ea"/>
                <a:cs typeface="+mn-cs"/>
              </a:rPr>
              <a:t>heme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oxygenase</a:t>
            </a:r>
            <a:r>
              <a:rPr lang="en-US" sz="1200" kern="1200" dirty="0" smtClean="0">
                <a:solidFill>
                  <a:schemeClr val="tx1"/>
                </a:solidFill>
                <a:latin typeface="+mn-lt"/>
                <a:ea typeface="+mn-ea"/>
                <a:cs typeface="+mn-cs"/>
              </a:rPr>
              <a:t> group of </a:t>
            </a:r>
            <a:r>
              <a:rPr lang="en-US" sz="1200" kern="1200" dirty="0" err="1" smtClean="0">
                <a:solidFill>
                  <a:schemeClr val="tx1"/>
                </a:solidFill>
                <a:latin typeface="+mn-lt"/>
                <a:ea typeface="+mn-ea"/>
                <a:cs typeface="+mn-cs"/>
              </a:rPr>
              <a:t>cystathionine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synthase</a:t>
            </a:r>
            <a:r>
              <a:rPr lang="en-US" sz="1200" kern="1200" dirty="0" smtClean="0">
                <a:solidFill>
                  <a:schemeClr val="tx1"/>
                </a:solidFill>
                <a:latin typeface="+mn-lt"/>
                <a:ea typeface="+mn-ea"/>
                <a:cs typeface="+mn-cs"/>
              </a:rPr>
              <a:t> [34], catalyzing retinoic acid synthesis from retinol. Synthesis of </a:t>
            </a:r>
            <a:r>
              <a:rPr lang="en-US" sz="1200" kern="1200" dirty="0" err="1" smtClean="0">
                <a:solidFill>
                  <a:schemeClr val="tx1"/>
                </a:solidFill>
                <a:latin typeface="+mn-lt"/>
                <a:ea typeface="+mn-ea"/>
                <a:cs typeface="+mn-cs"/>
              </a:rPr>
              <a:t>thioretinamide</a:t>
            </a:r>
            <a:r>
              <a:rPr lang="en-US" sz="1200" kern="1200" dirty="0" smtClean="0">
                <a:solidFill>
                  <a:schemeClr val="tx1"/>
                </a:solidFill>
                <a:latin typeface="+mn-lt"/>
                <a:ea typeface="+mn-ea"/>
                <a:cs typeface="+mn-cs"/>
              </a:rPr>
              <a:t> from retinoic acid and </a:t>
            </a:r>
            <a:r>
              <a:rPr lang="en-US" sz="1200" kern="1200" dirty="0" err="1" smtClean="0">
                <a:solidFill>
                  <a:schemeClr val="tx1"/>
                </a:solidFill>
                <a:latin typeface="+mn-lt"/>
                <a:ea typeface="+mn-ea"/>
                <a:cs typeface="+mn-cs"/>
              </a:rPr>
              <a:t>homocysteine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thiolactone</a:t>
            </a:r>
            <a:r>
              <a:rPr lang="en-US" sz="1200" kern="1200" dirty="0" smtClean="0">
                <a:solidFill>
                  <a:schemeClr val="tx1"/>
                </a:solidFill>
                <a:latin typeface="+mn-lt"/>
                <a:ea typeface="+mn-ea"/>
                <a:cs typeface="+mn-cs"/>
              </a:rPr>
              <a:t> is catalyzed by </a:t>
            </a:r>
            <a:r>
              <a:rPr lang="en-US" sz="1200" kern="1200" dirty="0" err="1" smtClean="0">
                <a:solidFill>
                  <a:schemeClr val="tx1"/>
                </a:solidFill>
                <a:latin typeface="+mn-lt"/>
                <a:ea typeface="+mn-ea"/>
                <a:cs typeface="+mn-cs"/>
              </a:rPr>
              <a:t>cystathionine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synthase</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dehydroascorbate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is hydro- </a:t>
            </a:r>
            <a:r>
              <a:rPr lang="en-US" sz="1200" kern="1200" dirty="0" err="1" smtClean="0">
                <a:solidFill>
                  <a:schemeClr val="tx1"/>
                </a:solidFill>
                <a:latin typeface="+mn-lt"/>
                <a:ea typeface="+mn-ea"/>
                <a:cs typeface="+mn-cs"/>
              </a:rPr>
              <a:t>lyzed</a:t>
            </a:r>
            <a:r>
              <a:rPr lang="en-US" sz="1200" kern="1200" dirty="0" smtClean="0">
                <a:solidFill>
                  <a:schemeClr val="tx1"/>
                </a:solidFill>
                <a:latin typeface="+mn-lt"/>
                <a:ea typeface="+mn-ea"/>
                <a:cs typeface="+mn-cs"/>
              </a:rPr>
              <a:t> to </a:t>
            </a:r>
            <a:r>
              <a:rPr lang="en-US" sz="1200" kern="1200" dirty="0" err="1" smtClean="0">
                <a:solidFill>
                  <a:schemeClr val="tx1"/>
                </a:solidFill>
                <a:latin typeface="+mn-lt"/>
                <a:ea typeface="+mn-ea"/>
                <a:cs typeface="+mn-cs"/>
              </a:rPr>
              <a:t>Hcy</a:t>
            </a:r>
            <a:r>
              <a:rPr lang="en-US" sz="1200" kern="1200" dirty="0" smtClean="0">
                <a:solidFill>
                  <a:schemeClr val="tx1"/>
                </a:solidFill>
                <a:latin typeface="+mn-lt"/>
                <a:ea typeface="+mn-ea"/>
                <a:cs typeface="+mn-cs"/>
              </a:rPr>
              <a:t> by a calcium-dependent </a:t>
            </a:r>
            <a:r>
              <a:rPr lang="en-US" sz="1200" kern="1200" dirty="0" err="1" smtClean="0">
                <a:solidFill>
                  <a:schemeClr val="tx1"/>
                </a:solidFill>
                <a:latin typeface="+mn-lt"/>
                <a:ea typeface="+mn-ea"/>
                <a:cs typeface="+mn-cs"/>
              </a:rPr>
              <a:t>Hcy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thiolactonase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HTase</a:t>
            </a:r>
            <a:r>
              <a:rPr lang="en-US" sz="1200" kern="1200" dirty="0" smtClean="0">
                <a:solidFill>
                  <a:schemeClr val="tx1"/>
                </a:solidFill>
                <a:latin typeface="+mn-lt"/>
                <a:ea typeface="+mn-ea"/>
                <a:cs typeface="+mn-cs"/>
              </a:rPr>
              <a:t>) tightly associated with HDL in serum (</a:t>
            </a:r>
            <a:r>
              <a:rPr lang="en-US" sz="1200" kern="1200" dirty="0" err="1" smtClean="0">
                <a:solidFill>
                  <a:schemeClr val="tx1"/>
                </a:solidFill>
                <a:latin typeface="+mn-lt"/>
                <a:ea typeface="+mn-ea"/>
                <a:cs typeface="+mn-cs"/>
              </a:rPr>
              <a:t>Jakubowski</a:t>
            </a:r>
            <a:r>
              <a:rPr lang="en-US" sz="1200" kern="1200" dirty="0" smtClean="0">
                <a:solidFill>
                  <a:schemeClr val="tx1"/>
                </a:solidFill>
                <a:latin typeface="+mn-lt"/>
                <a:ea typeface="+mn-ea"/>
                <a:cs typeface="+mn-cs"/>
              </a:rPr>
              <a:t> 1999a).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methionine synthase activity is inhibited by </a:t>
            </a:r>
            <a:r>
              <a:rPr lang="en-US" sz="1200" kern="1200" dirty="0" err="1" smtClean="0">
                <a:solidFill>
                  <a:schemeClr val="tx1"/>
                </a:solidFill>
                <a:latin typeface="+mn-lt"/>
                <a:ea typeface="+mn-ea"/>
                <a:cs typeface="+mn-cs"/>
              </a:rPr>
              <a:t>folate</a:t>
            </a:r>
            <a:r>
              <a:rPr lang="en-US" sz="1200" kern="1200" dirty="0" smtClean="0">
                <a:solidFill>
                  <a:schemeClr val="tx1"/>
                </a:solidFill>
                <a:latin typeface="+mn-lt"/>
                <a:ea typeface="+mn-ea"/>
                <a:cs typeface="+mn-cs"/>
              </a:rPr>
              <a:t> or vitamin B-12 deprivation, almost all </a:t>
            </a:r>
            <a:r>
              <a:rPr lang="en-US" sz="1200" kern="1200" dirty="0" err="1" smtClean="0">
                <a:solidFill>
                  <a:schemeClr val="tx1"/>
                </a:solidFill>
                <a:latin typeface="+mn-lt"/>
                <a:ea typeface="+mn-ea"/>
                <a:cs typeface="+mn-cs"/>
              </a:rPr>
              <a:t>Hcy</a:t>
            </a:r>
            <a:r>
              <a:rPr lang="en-US" sz="1200" kern="1200" dirty="0" smtClean="0">
                <a:solidFill>
                  <a:schemeClr val="tx1"/>
                </a:solidFill>
                <a:latin typeface="+mn-lt"/>
                <a:ea typeface="+mn-ea"/>
                <a:cs typeface="+mn-cs"/>
              </a:rPr>
              <a:t> is converted to </a:t>
            </a:r>
            <a:r>
              <a:rPr lang="en-US" sz="1200" kern="1200" dirty="0" err="1" smtClean="0">
                <a:solidFill>
                  <a:schemeClr val="tx1"/>
                </a:solidFill>
                <a:latin typeface="+mn-lt"/>
                <a:ea typeface="+mn-ea"/>
                <a:cs typeface="+mn-cs"/>
              </a:rPr>
              <a:t>thiolactone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DEF50DB7-0C5F-D849-B56F-B7E72C0E795C}" type="slidenum">
              <a:rPr lang="en-US" smtClean="0"/>
              <a:pPr/>
              <a:t>100</a:t>
            </a:fld>
            <a:endParaRPr lang="en-US"/>
          </a:p>
        </p:txBody>
      </p:sp>
    </p:spTree>
    <p:extLst>
      <p:ext uri="{BB962C8B-B14F-4D97-AF65-F5344CB8AC3E}">
        <p14:creationId xmlns:p14="http://schemas.microsoft.com/office/powerpoint/2010/main" val="34963587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102</a:t>
            </a:fld>
            <a:endParaRPr lang="en-US"/>
          </a:p>
        </p:txBody>
      </p:sp>
    </p:spTree>
    <p:extLst>
      <p:ext uri="{BB962C8B-B14F-4D97-AF65-F5344CB8AC3E}">
        <p14:creationId xmlns:p14="http://schemas.microsoft.com/office/powerpoint/2010/main" val="3488343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sunlight_stroke_healthday.text</a:t>
            </a:r>
            <a:endParaRPr lang="en-US" dirty="0" smtClean="0"/>
          </a:p>
          <a:p>
            <a:r>
              <a:rPr lang="en-US" dirty="0" smtClean="0"/>
              <a:t>6,500</a:t>
            </a:r>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12</a:t>
            </a:fld>
            <a:endParaRPr lang="en-US"/>
          </a:p>
        </p:txBody>
      </p:sp>
    </p:spTree>
    <p:extLst>
      <p:ext uri="{BB962C8B-B14F-4D97-AF65-F5344CB8AC3E}">
        <p14:creationId xmlns:p14="http://schemas.microsoft.com/office/powerpoint/2010/main" val="489532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a:t>
            </a:r>
            <a:r>
              <a:rPr lang="en-US" baseline="0" dirty="0" smtClean="0"/>
              <a:t> only </a:t>
            </a:r>
            <a:r>
              <a:rPr lang="en-US" baseline="0" smtClean="0"/>
              <a:t>to Australia</a:t>
            </a:r>
            <a:endParaRPr lang="en-US"/>
          </a:p>
        </p:txBody>
      </p:sp>
      <p:sp>
        <p:nvSpPr>
          <p:cNvPr id="4" name="Slide Number Placeholder 3"/>
          <p:cNvSpPr>
            <a:spLocks noGrp="1"/>
          </p:cNvSpPr>
          <p:nvPr>
            <p:ph type="sldNum" sz="quarter" idx="10"/>
          </p:nvPr>
        </p:nvSpPr>
        <p:spPr/>
        <p:txBody>
          <a:bodyPr/>
          <a:lstStyle/>
          <a:p>
            <a:fld id="{6405FED2-F757-F141-9477-30F143AD7B27}" type="slidenum">
              <a:rPr lang="en-US" smtClean="0"/>
              <a:t>103</a:t>
            </a:fld>
            <a:endParaRPr lang="en-US"/>
          </a:p>
        </p:txBody>
      </p:sp>
    </p:spTree>
    <p:extLst>
      <p:ext uri="{BB962C8B-B14F-4D97-AF65-F5344CB8AC3E}">
        <p14:creationId xmlns:p14="http://schemas.microsoft.com/office/powerpoint/2010/main" val="20555283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a:t>
            </a:r>
            <a:r>
              <a:rPr lang="en-US" dirty="0" err="1" smtClean="0"/>
              <a:t>statins_increase_calcified_plaque.text</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104</a:t>
            </a:fld>
            <a:endParaRPr lang="en-US"/>
          </a:p>
        </p:txBody>
      </p:sp>
    </p:spTree>
    <p:extLst>
      <p:ext uri="{BB962C8B-B14F-4D97-AF65-F5344CB8AC3E}">
        <p14:creationId xmlns:p14="http://schemas.microsoft.com/office/powerpoint/2010/main" val="3027347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heart_stents_overused_Victor.pdf</a:t>
            </a:r>
            <a:endParaRPr lang="en-US" dirty="0" smtClean="0"/>
          </a:p>
          <a:p>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105</a:t>
            </a:fld>
            <a:endParaRPr lang="en-US"/>
          </a:p>
        </p:txBody>
      </p:sp>
    </p:spTree>
    <p:extLst>
      <p:ext uri="{BB962C8B-B14F-4D97-AF65-F5344CB8AC3E}">
        <p14:creationId xmlns:p14="http://schemas.microsoft.com/office/powerpoint/2010/main" val="6903763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http://library.thinkquest.org/27533/facts.html</a:t>
            </a:r>
          </a:p>
          <a:p>
            <a:endParaRPr lang="en-US" dirty="0" smtClean="0"/>
          </a:p>
          <a:p>
            <a:r>
              <a:rPr lang="en-US" dirty="0" smtClean="0"/>
              <a:t>./heart_failure_stats_1990s.pdf</a:t>
            </a:r>
          </a:p>
          <a:p>
            <a:endParaRPr lang="en-US" dirty="0"/>
          </a:p>
        </p:txBody>
      </p:sp>
      <p:sp>
        <p:nvSpPr>
          <p:cNvPr id="4" name="Slide Number Placeholder 3"/>
          <p:cNvSpPr>
            <a:spLocks noGrp="1"/>
          </p:cNvSpPr>
          <p:nvPr>
            <p:ph type="sldNum" sz="quarter" idx="10"/>
          </p:nvPr>
        </p:nvSpPr>
        <p:spPr/>
        <p:txBody>
          <a:bodyPr/>
          <a:lstStyle/>
          <a:p>
            <a:fld id="{7C5C3827-66C2-B546-A247-BA9019B8149A}" type="slidenum">
              <a:rPr lang="en-US" smtClean="0"/>
              <a:pPr/>
              <a:t>107</a:t>
            </a:fld>
            <a:endParaRPr lang="en-US"/>
          </a:p>
        </p:txBody>
      </p:sp>
    </p:spTree>
    <p:extLst>
      <p:ext uri="{BB962C8B-B14F-4D97-AF65-F5344CB8AC3E}">
        <p14:creationId xmlns:p14="http://schemas.microsoft.com/office/powerpoint/2010/main" val="1817501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http://www.aolnews.com/2010/05/24/study-many-sunscreens-may-be-accelerating-cancer/</a:t>
            </a:r>
          </a:p>
          <a:p>
            <a:endParaRPr lang="en-US" dirty="0"/>
          </a:p>
        </p:txBody>
      </p:sp>
      <p:sp>
        <p:nvSpPr>
          <p:cNvPr id="4" name="Slide Number Placeholder 3"/>
          <p:cNvSpPr>
            <a:spLocks noGrp="1"/>
          </p:cNvSpPr>
          <p:nvPr>
            <p:ph type="sldNum" sz="quarter" idx="10"/>
          </p:nvPr>
        </p:nvSpPr>
        <p:spPr/>
        <p:txBody>
          <a:bodyPr/>
          <a:lstStyle/>
          <a:p>
            <a:fld id="{DEF50DB7-0C5F-D849-B56F-B7E72C0E795C}" type="slidenum">
              <a:rPr lang="en-US" smtClean="0"/>
              <a:pPr/>
              <a:t>14</a:t>
            </a:fld>
            <a:endParaRPr lang="en-US"/>
          </a:p>
        </p:txBody>
      </p:sp>
    </p:spTree>
    <p:extLst>
      <p:ext uri="{BB962C8B-B14F-4D97-AF65-F5344CB8AC3E}">
        <p14:creationId xmlns:p14="http://schemas.microsoft.com/office/powerpoint/2010/main" val="525942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a:t>
            </a:r>
            <a:r>
              <a:rPr lang="en-US" dirty="0" err="1" smtClean="0"/>
              <a:t>mucopolysaccharides.pdf</a:t>
            </a:r>
            <a:endParaRPr lang="en-US" dirty="0" smtClean="0"/>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21</a:t>
            </a:fld>
            <a:endParaRPr lang="en-US"/>
          </a:p>
        </p:txBody>
      </p:sp>
    </p:spTree>
    <p:extLst>
      <p:ext uri="{BB962C8B-B14F-4D97-AF65-F5344CB8AC3E}">
        <p14:creationId xmlns:p14="http://schemas.microsoft.com/office/powerpoint/2010/main" val="1077043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a:t>
            </a:r>
            <a:r>
              <a:rPr lang="en-US" dirty="0" err="1" smtClean="0"/>
              <a:t>mucopolysaccharides.pdf</a:t>
            </a:r>
            <a:endParaRPr lang="en-US" dirty="0" smtClean="0"/>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22</a:t>
            </a:fld>
            <a:endParaRPr lang="en-US"/>
          </a:p>
        </p:txBody>
      </p:sp>
    </p:spTree>
    <p:extLst>
      <p:ext uri="{BB962C8B-B14F-4D97-AF65-F5344CB8AC3E}">
        <p14:creationId xmlns:p14="http://schemas.microsoft.com/office/powerpoint/2010/main" val="661513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p>
          <a:p>
            <a:r>
              <a:rPr lang="en-US" sz="1200" kern="1200" dirty="0" smtClean="0">
                <a:solidFill>
                  <a:schemeClr val="tx1"/>
                </a:solidFill>
                <a:effectLst/>
                <a:latin typeface="+mn-lt"/>
                <a:ea typeface="+mn-ea"/>
                <a:cs typeface="+mn-cs"/>
              </a:rPr>
              <a:t>Figure 5. Effective Diffusion </a:t>
            </a:r>
            <a:endParaRPr lang="en-US" dirty="0" smtClean="0"/>
          </a:p>
          <a:p>
            <a:r>
              <a:rPr lang="en-US" sz="1200" kern="1200" dirty="0" smtClean="0">
                <a:solidFill>
                  <a:schemeClr val="tx1"/>
                </a:solidFill>
                <a:effectLst/>
                <a:latin typeface="+mn-lt"/>
                <a:ea typeface="+mn-ea"/>
                <a:cs typeface="+mn-cs"/>
              </a:rPr>
              <a:t>Interactions of signaling molecules with HSPGs. HSPGs are often associated with epithelial cell surfaces. Binding to HSPGs can alter the mobility of a signal, concentrate ligand at the surface of cells, promote or hinder ligand-receptor interactions, and influence the extracellular stability of a ligand. For example, in the absence of HSPGs, signaling molecules may not be retained on the cell surface and thereby fail to travel to the next cells. </a:t>
            </a:r>
            <a:endParaRPr lang="en-US" dirty="0" smtClean="0"/>
          </a:p>
          <a:p>
            <a:endParaRPr lang="en-US" dirty="0" smtClean="0"/>
          </a:p>
          <a:p>
            <a:r>
              <a:rPr lang="en-US" dirty="0" smtClean="0"/>
              <a:t>Or Wendy/Ann/</a:t>
            </a:r>
          </a:p>
          <a:p>
            <a:r>
              <a:rPr lang="en-US" dirty="0" smtClean="0"/>
              <a:t>Treasures/2011_extracellular_movement_signaling_molecules.pdf</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24</a:t>
            </a:fld>
            <a:endParaRPr lang="en-US"/>
          </a:p>
        </p:txBody>
      </p:sp>
    </p:spTree>
    <p:extLst>
      <p:ext uri="{BB962C8B-B14F-4D97-AF65-F5344CB8AC3E}">
        <p14:creationId xmlns:p14="http://schemas.microsoft.com/office/powerpoint/2010/main" val="1003045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60781B-5CDF-C748-B27A-9709C58CDE79}" type="datetimeFigureOut">
              <a:rPr lang="en-US" smtClean="0"/>
              <a:pPr/>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9A3B7-38F3-5241-837A-1BE8507AFB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0781B-5CDF-C748-B27A-9709C58CDE79}" type="datetimeFigureOut">
              <a:rPr lang="en-US" smtClean="0"/>
              <a:pPr/>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9A3B7-38F3-5241-837A-1BE8507AFB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0781B-5CDF-C748-B27A-9709C58CDE79}" type="datetimeFigureOut">
              <a:rPr lang="en-US" smtClean="0"/>
              <a:pPr/>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9A3B7-38F3-5241-837A-1BE8507AFB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0781B-5CDF-C748-B27A-9709C58CDE79}" type="datetimeFigureOut">
              <a:rPr lang="en-US" smtClean="0"/>
              <a:pPr/>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9A3B7-38F3-5241-837A-1BE8507AFB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60781B-5CDF-C748-B27A-9709C58CDE79}" type="datetimeFigureOut">
              <a:rPr lang="en-US" smtClean="0"/>
              <a:pPr/>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9A3B7-38F3-5241-837A-1BE8507AFB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60781B-5CDF-C748-B27A-9709C58CDE79}" type="datetimeFigureOut">
              <a:rPr lang="en-US" smtClean="0"/>
              <a:pPr/>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9A3B7-38F3-5241-837A-1BE8507AFB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60781B-5CDF-C748-B27A-9709C58CDE79}" type="datetimeFigureOut">
              <a:rPr lang="en-US" smtClean="0"/>
              <a:pPr/>
              <a:t>7/28/2015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9A3B7-38F3-5241-837A-1BE8507AFB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60781B-5CDF-C748-B27A-9709C58CDE79}" type="datetimeFigureOut">
              <a:rPr lang="en-US" smtClean="0"/>
              <a:pPr/>
              <a:t>7/28/2015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9A3B7-38F3-5241-837A-1BE8507AFB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0781B-5CDF-C748-B27A-9709C58CDE79}" type="datetimeFigureOut">
              <a:rPr lang="en-US" smtClean="0"/>
              <a:pPr/>
              <a:t>7/28/2015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F9A3B7-38F3-5241-837A-1BE8507AFB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0781B-5CDF-C748-B27A-9709C58CDE79}" type="datetimeFigureOut">
              <a:rPr lang="en-US" smtClean="0"/>
              <a:pPr/>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9A3B7-38F3-5241-837A-1BE8507AFB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0781B-5CDF-C748-B27A-9709C58CDE79}" type="datetimeFigureOut">
              <a:rPr lang="en-US" smtClean="0"/>
              <a:pPr/>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9A3B7-38F3-5241-837A-1BE8507AFB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0781B-5CDF-C748-B27A-9709C58CDE79}" type="datetimeFigureOut">
              <a:rPr lang="en-US" smtClean="0"/>
              <a:pPr/>
              <a:t>7/28/2015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9A3B7-38F3-5241-837A-1BE8507AFB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cholesterol_sulfate.png"/>
          <p:cNvPicPr>
            <a:picLocks noChangeAspect="1"/>
          </p:cNvPicPr>
          <p:nvPr/>
        </p:nvPicPr>
        <p:blipFill>
          <a:blip r:embed="rId2"/>
          <a:srcRect l="-36118" r="-36118"/>
          <a:stretch>
            <a:fillRect/>
          </a:stretch>
        </p:blipFill>
        <p:spPr>
          <a:xfrm>
            <a:off x="-1151064" y="1343242"/>
            <a:ext cx="8229600" cy="4525963"/>
          </a:xfrm>
          <a:prstGeom prst="rect">
            <a:avLst/>
          </a:prstGeom>
        </p:spPr>
      </p:pic>
      <p:sp>
        <p:nvSpPr>
          <p:cNvPr id="2" name="Rectangle 1"/>
          <p:cNvSpPr/>
          <p:nvPr/>
        </p:nvSpPr>
        <p:spPr>
          <a:xfrm>
            <a:off x="916003" y="1343242"/>
            <a:ext cx="4477365" cy="24047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0" y="390558"/>
            <a:ext cx="9364133" cy="1470025"/>
          </a:xfrm>
        </p:spPr>
        <p:txBody>
          <a:bodyPr>
            <a:normAutofit fontScale="90000"/>
          </a:bodyPr>
          <a:lstStyle/>
          <a:p>
            <a:r>
              <a:rPr lang="en-US" sz="4800" dirty="0" smtClean="0">
                <a:latin typeface="Apple Casual"/>
              </a:rPr>
              <a:t>Cholesterol, Sulfate, </a:t>
            </a:r>
            <a:br>
              <a:rPr lang="en-US" sz="4800" dirty="0" smtClean="0">
                <a:latin typeface="Apple Casual"/>
              </a:rPr>
            </a:br>
            <a:r>
              <a:rPr lang="en-US" sz="4800" dirty="0" smtClean="0">
                <a:latin typeface="Apple Casual"/>
              </a:rPr>
              <a:t>and Heart Disease</a:t>
            </a:r>
            <a:endParaRPr lang="en-US" sz="4800" dirty="0">
              <a:latin typeface="Apple Casual"/>
            </a:endParaRPr>
          </a:p>
        </p:txBody>
      </p:sp>
      <p:pic>
        <p:nvPicPr>
          <p:cNvPr id="5" name="Picture 4" descr="cholesterol_sulf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329" y="3214455"/>
            <a:ext cx="3006329" cy="3380888"/>
          </a:xfrm>
          <a:prstGeom prst="rect">
            <a:avLst/>
          </a:prstGeom>
        </p:spPr>
      </p:pic>
      <p:sp>
        <p:nvSpPr>
          <p:cNvPr id="6" name="Subtitle 2"/>
          <p:cNvSpPr>
            <a:spLocks noGrp="1"/>
          </p:cNvSpPr>
          <p:nvPr>
            <p:ph type="subTitle" idx="1"/>
          </p:nvPr>
        </p:nvSpPr>
        <p:spPr>
          <a:xfrm>
            <a:off x="916003" y="1920111"/>
            <a:ext cx="7212966" cy="1726280"/>
          </a:xfrm>
          <a:ln>
            <a:noFill/>
          </a:ln>
        </p:spPr>
        <p:txBody>
          <a:bodyPr>
            <a:normAutofit lnSpcReduction="10000"/>
          </a:bodyPr>
          <a:lstStyle/>
          <a:p>
            <a:r>
              <a:rPr lang="en-US" dirty="0" smtClean="0">
                <a:solidFill>
                  <a:srgbClr val="000000"/>
                </a:solidFill>
              </a:rPr>
              <a:t>Stephanie Seneff</a:t>
            </a:r>
          </a:p>
          <a:p>
            <a:r>
              <a:rPr lang="en-US" dirty="0" smtClean="0">
                <a:solidFill>
                  <a:srgbClr val="000000"/>
                </a:solidFill>
              </a:rPr>
              <a:t>Wise Traditions Workshop, London</a:t>
            </a:r>
          </a:p>
          <a:p>
            <a:r>
              <a:rPr lang="en-US" dirty="0" smtClean="0">
                <a:solidFill>
                  <a:srgbClr val="000000"/>
                </a:solidFill>
              </a:rPr>
              <a:t>Feb 9, 2014</a:t>
            </a:r>
            <a:endParaRPr lang="en-US" dirty="0">
              <a:solidFill>
                <a:srgbClr val="000000"/>
              </a:solidFill>
            </a:endParaRPr>
          </a:p>
        </p:txBody>
      </p:sp>
    </p:spTree>
    <p:extLst>
      <p:ext uri="{BB962C8B-B14F-4D97-AF65-F5344CB8AC3E}">
        <p14:creationId xmlns:p14="http://schemas.microsoft.com/office/powerpoint/2010/main" val="3451464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Heart Disease Mortality and Sunlight</a:t>
            </a:r>
            <a:r>
              <a:rPr lang="en-US" b="1" dirty="0" smtClean="0">
                <a:solidFill>
                  <a:srgbClr val="FF0000"/>
                </a:solidFill>
              </a:rPr>
              <a:t>*</a:t>
            </a:r>
            <a:endParaRPr lang="en-US" b="1" dirty="0">
              <a:solidFill>
                <a:srgbClr val="FF0000"/>
              </a:solidFill>
            </a:endParaRPr>
          </a:p>
        </p:txBody>
      </p:sp>
      <p:pic>
        <p:nvPicPr>
          <p:cNvPr id="6" name="Content Placeholder 5" descr="sunlight_heart_disease.png"/>
          <p:cNvPicPr>
            <a:picLocks noGrp="1" noChangeAspect="1"/>
          </p:cNvPicPr>
          <p:nvPr>
            <p:ph idx="1"/>
          </p:nvPr>
        </p:nvPicPr>
        <p:blipFill>
          <a:blip r:embed="rId3"/>
          <a:srcRect l="-10192" r="-10192"/>
          <a:stretch>
            <a:fillRect/>
          </a:stretch>
        </p:blipFill>
        <p:spPr/>
      </p:pic>
      <p:sp>
        <p:nvSpPr>
          <p:cNvPr id="7" name="TextBox 6"/>
          <p:cNvSpPr txBox="1"/>
          <p:nvPr/>
        </p:nvSpPr>
        <p:spPr>
          <a:xfrm>
            <a:off x="3486382" y="6417733"/>
            <a:ext cx="5657618" cy="461665"/>
          </a:xfrm>
          <a:prstGeom prst="rect">
            <a:avLst/>
          </a:prstGeom>
          <a:noFill/>
        </p:spPr>
        <p:txBody>
          <a:bodyPr wrap="none" rtlCol="0">
            <a:spAutoFit/>
          </a:bodyPr>
          <a:lstStyle/>
          <a:p>
            <a:r>
              <a:rPr lang="en-US" sz="2400" dirty="0" smtClean="0">
                <a:solidFill>
                  <a:srgbClr val="FF0000"/>
                </a:solidFill>
              </a:rPr>
              <a:t>*</a:t>
            </a:r>
            <a:r>
              <a:rPr lang="en-US" sz="2400" dirty="0" smtClean="0"/>
              <a:t>Grimes et al.,  Q. J. Med. 1996; 89:579-589</a:t>
            </a:r>
            <a:endParaRPr lang="en-US" sz="2400" dirty="0"/>
          </a:p>
        </p:txBody>
      </p:sp>
    </p:spTree>
    <p:extLst>
      <p:ext uri="{BB962C8B-B14F-4D97-AF65-F5344CB8AC3E}">
        <p14:creationId xmlns:p14="http://schemas.microsoft.com/office/powerpoint/2010/main" val="221305296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534"/>
            <a:ext cx="8928628" cy="1143000"/>
          </a:xfrm>
        </p:spPr>
        <p:txBody>
          <a:bodyPr>
            <a:normAutofit fontScale="90000"/>
          </a:bodyPr>
          <a:lstStyle/>
          <a:p>
            <a:r>
              <a:rPr lang="en-US" b="1" dirty="0" smtClean="0"/>
              <a:t>Pathway from </a:t>
            </a:r>
            <a:r>
              <a:rPr lang="en-US" b="1" dirty="0" err="1" smtClean="0"/>
              <a:t>Homocysteine</a:t>
            </a:r>
            <a:r>
              <a:rPr lang="en-US" b="1" dirty="0" smtClean="0"/>
              <a:t> to Sulfate</a:t>
            </a:r>
            <a:r>
              <a:rPr lang="en-US" b="1" dirty="0" smtClean="0">
                <a:solidFill>
                  <a:srgbClr val="FF0000"/>
                </a:solidFill>
              </a:rPr>
              <a:t>*</a:t>
            </a:r>
            <a:endParaRPr lang="en-US" b="1" dirty="0">
              <a:solidFill>
                <a:srgbClr val="FF0000"/>
              </a:solidFill>
            </a:endParaRPr>
          </a:p>
        </p:txBody>
      </p:sp>
      <p:pic>
        <p:nvPicPr>
          <p:cNvPr id="4" name="Content Placeholder 3" descr="homocysteine_thiolactate_to_sulfate.png"/>
          <p:cNvPicPr>
            <a:picLocks noGrp="1" noChangeAspect="1"/>
          </p:cNvPicPr>
          <p:nvPr>
            <p:ph idx="1"/>
          </p:nvPr>
        </p:nvPicPr>
        <p:blipFill>
          <a:blip r:embed="rId3"/>
          <a:srcRect l="-35312" r="-35312"/>
          <a:stretch>
            <a:fillRect/>
          </a:stretch>
        </p:blipFill>
        <p:spPr>
          <a:xfrm>
            <a:off x="-1459340" y="911476"/>
            <a:ext cx="10041467" cy="5522420"/>
          </a:xfrm>
        </p:spPr>
      </p:pic>
      <p:sp>
        <p:nvSpPr>
          <p:cNvPr id="5" name="TextBox 4"/>
          <p:cNvSpPr txBox="1"/>
          <p:nvPr/>
        </p:nvSpPr>
        <p:spPr>
          <a:xfrm>
            <a:off x="1365621" y="1660804"/>
            <a:ext cx="1557867" cy="646331"/>
          </a:xfrm>
          <a:prstGeom prst="rect">
            <a:avLst/>
          </a:prstGeom>
          <a:solidFill>
            <a:schemeClr val="bg1"/>
          </a:solidFill>
        </p:spPr>
        <p:txBody>
          <a:bodyPr wrap="square" rtlCol="0">
            <a:spAutoFit/>
          </a:bodyPr>
          <a:lstStyle/>
          <a:p>
            <a:r>
              <a:rPr lang="en-US" dirty="0" err="1" smtClean="0"/>
              <a:t>homocysteine</a:t>
            </a:r>
            <a:r>
              <a:rPr lang="en-US" dirty="0" smtClean="0"/>
              <a:t> </a:t>
            </a:r>
            <a:r>
              <a:rPr lang="en-US" dirty="0" err="1" smtClean="0"/>
              <a:t>thiolactone</a:t>
            </a:r>
            <a:endParaRPr lang="en-US" dirty="0"/>
          </a:p>
        </p:txBody>
      </p:sp>
      <p:sp>
        <p:nvSpPr>
          <p:cNvPr id="6" name="TextBox 5"/>
          <p:cNvSpPr txBox="1"/>
          <p:nvPr/>
        </p:nvSpPr>
        <p:spPr>
          <a:xfrm>
            <a:off x="3177488" y="1587300"/>
            <a:ext cx="1098077" cy="369332"/>
          </a:xfrm>
          <a:prstGeom prst="rect">
            <a:avLst/>
          </a:prstGeom>
          <a:solidFill>
            <a:schemeClr val="bg1"/>
          </a:solidFill>
        </p:spPr>
        <p:txBody>
          <a:bodyPr wrap="none" rtlCol="0">
            <a:spAutoFit/>
          </a:bodyPr>
          <a:lstStyle/>
          <a:p>
            <a:r>
              <a:rPr lang="en-US" dirty="0" smtClean="0"/>
              <a:t>Vitamin A</a:t>
            </a:r>
            <a:endParaRPr lang="en-US" dirty="0"/>
          </a:p>
        </p:txBody>
      </p:sp>
      <p:sp>
        <p:nvSpPr>
          <p:cNvPr id="7" name="TextBox 6"/>
          <p:cNvSpPr txBox="1"/>
          <p:nvPr/>
        </p:nvSpPr>
        <p:spPr>
          <a:xfrm>
            <a:off x="2768312" y="2630301"/>
            <a:ext cx="1584200" cy="369332"/>
          </a:xfrm>
          <a:prstGeom prst="rect">
            <a:avLst/>
          </a:prstGeom>
          <a:solidFill>
            <a:schemeClr val="bg1"/>
          </a:solidFill>
        </p:spPr>
        <p:txBody>
          <a:bodyPr wrap="none" rtlCol="0">
            <a:spAutoFit/>
          </a:bodyPr>
          <a:lstStyle/>
          <a:p>
            <a:r>
              <a:rPr lang="en-US" dirty="0" err="1" smtClean="0"/>
              <a:t>thioretinamide</a:t>
            </a:r>
            <a:endParaRPr lang="en-US" dirty="0"/>
          </a:p>
        </p:txBody>
      </p:sp>
      <p:sp>
        <p:nvSpPr>
          <p:cNvPr id="8" name="TextBox 7"/>
          <p:cNvSpPr txBox="1"/>
          <p:nvPr/>
        </p:nvSpPr>
        <p:spPr>
          <a:xfrm>
            <a:off x="3055350" y="3255231"/>
            <a:ext cx="1095172" cy="369332"/>
          </a:xfrm>
          <a:prstGeom prst="rect">
            <a:avLst/>
          </a:prstGeom>
          <a:solidFill>
            <a:schemeClr val="bg1"/>
          </a:solidFill>
        </p:spPr>
        <p:txBody>
          <a:bodyPr wrap="none" rtlCol="0">
            <a:spAutoFit/>
          </a:bodyPr>
          <a:lstStyle/>
          <a:p>
            <a:r>
              <a:rPr lang="en-US" dirty="0" smtClean="0"/>
              <a:t>Vitamin C</a:t>
            </a:r>
            <a:endParaRPr lang="en-US" dirty="0"/>
          </a:p>
        </p:txBody>
      </p:sp>
      <p:sp>
        <p:nvSpPr>
          <p:cNvPr id="9" name="TextBox 8"/>
          <p:cNvSpPr txBox="1"/>
          <p:nvPr/>
        </p:nvSpPr>
        <p:spPr>
          <a:xfrm>
            <a:off x="682728" y="4628465"/>
            <a:ext cx="1303866" cy="646331"/>
          </a:xfrm>
          <a:prstGeom prst="rect">
            <a:avLst/>
          </a:prstGeom>
          <a:solidFill>
            <a:schemeClr val="bg1"/>
          </a:solidFill>
        </p:spPr>
        <p:txBody>
          <a:bodyPr wrap="square" rtlCol="0">
            <a:spAutoFit/>
          </a:bodyPr>
          <a:lstStyle/>
          <a:p>
            <a:pPr algn="ctr"/>
            <a:r>
              <a:rPr lang="en-US" dirty="0" smtClean="0"/>
              <a:t>alpha </a:t>
            </a:r>
            <a:r>
              <a:rPr lang="en-US" dirty="0" err="1" smtClean="0"/>
              <a:t>keto</a:t>
            </a:r>
            <a:r>
              <a:rPr lang="en-US" dirty="0" smtClean="0"/>
              <a:t> butyrate</a:t>
            </a:r>
            <a:endParaRPr lang="en-US" dirty="0"/>
          </a:p>
        </p:txBody>
      </p:sp>
      <p:sp>
        <p:nvSpPr>
          <p:cNvPr id="10" name="TextBox 9"/>
          <p:cNvSpPr txBox="1"/>
          <p:nvPr/>
        </p:nvSpPr>
        <p:spPr>
          <a:xfrm>
            <a:off x="2648722" y="4845366"/>
            <a:ext cx="1459238" cy="646331"/>
          </a:xfrm>
          <a:prstGeom prst="rect">
            <a:avLst/>
          </a:prstGeom>
          <a:solidFill>
            <a:schemeClr val="bg1"/>
          </a:solidFill>
        </p:spPr>
        <p:txBody>
          <a:bodyPr wrap="square" rtlCol="0">
            <a:spAutoFit/>
          </a:bodyPr>
          <a:lstStyle/>
          <a:p>
            <a:r>
              <a:rPr lang="en-US" dirty="0" smtClean="0"/>
              <a:t>Sulfite </a:t>
            </a:r>
            <a:r>
              <a:rPr lang="en-US" dirty="0" err="1" smtClean="0"/>
              <a:t>oxidase</a:t>
            </a:r>
            <a:endParaRPr lang="en-US" dirty="0"/>
          </a:p>
        </p:txBody>
      </p:sp>
      <p:sp>
        <p:nvSpPr>
          <p:cNvPr id="11" name="TextBox 10"/>
          <p:cNvSpPr txBox="1"/>
          <p:nvPr/>
        </p:nvSpPr>
        <p:spPr>
          <a:xfrm>
            <a:off x="4352512" y="4718361"/>
            <a:ext cx="1333756" cy="369332"/>
          </a:xfrm>
          <a:prstGeom prst="rect">
            <a:avLst/>
          </a:prstGeom>
          <a:solidFill>
            <a:schemeClr val="bg1"/>
          </a:solidFill>
        </p:spPr>
        <p:txBody>
          <a:bodyPr wrap="none" rtlCol="0">
            <a:spAutoFit/>
          </a:bodyPr>
          <a:lstStyle/>
          <a:p>
            <a:r>
              <a:rPr lang="en-US" dirty="0" smtClean="0"/>
              <a:t>retinoic acid</a:t>
            </a:r>
            <a:endParaRPr lang="en-US" dirty="0"/>
          </a:p>
        </p:txBody>
      </p:sp>
      <p:sp>
        <p:nvSpPr>
          <p:cNvPr id="12" name="TextBox 11"/>
          <p:cNvSpPr txBox="1"/>
          <p:nvPr/>
        </p:nvSpPr>
        <p:spPr>
          <a:xfrm>
            <a:off x="2242094" y="6251428"/>
            <a:ext cx="813256" cy="369332"/>
          </a:xfrm>
          <a:prstGeom prst="rect">
            <a:avLst/>
          </a:prstGeom>
          <a:solidFill>
            <a:schemeClr val="bg1"/>
          </a:solidFill>
        </p:spPr>
        <p:txBody>
          <a:bodyPr wrap="none" rtlCol="0">
            <a:spAutoFit/>
          </a:bodyPr>
          <a:lstStyle/>
          <a:p>
            <a:r>
              <a:rPr lang="en-US" dirty="0" smtClean="0"/>
              <a:t>sulfate</a:t>
            </a:r>
            <a:endParaRPr lang="en-US" dirty="0"/>
          </a:p>
        </p:txBody>
      </p:sp>
      <p:sp>
        <p:nvSpPr>
          <p:cNvPr id="13" name="TextBox 12"/>
          <p:cNvSpPr txBox="1"/>
          <p:nvPr/>
        </p:nvSpPr>
        <p:spPr>
          <a:xfrm>
            <a:off x="2269238" y="4437934"/>
            <a:ext cx="761071" cy="369332"/>
          </a:xfrm>
          <a:prstGeom prst="rect">
            <a:avLst/>
          </a:prstGeom>
          <a:solidFill>
            <a:schemeClr val="bg1"/>
          </a:solidFill>
        </p:spPr>
        <p:txBody>
          <a:bodyPr wrap="none" rtlCol="0">
            <a:spAutoFit/>
          </a:bodyPr>
          <a:lstStyle/>
          <a:p>
            <a:r>
              <a:rPr lang="en-US" dirty="0" smtClean="0"/>
              <a:t>sulfite</a:t>
            </a:r>
            <a:endParaRPr lang="en-US" dirty="0"/>
          </a:p>
        </p:txBody>
      </p:sp>
      <p:sp>
        <p:nvSpPr>
          <p:cNvPr id="14" name="TextBox 13"/>
          <p:cNvSpPr txBox="1"/>
          <p:nvPr/>
        </p:nvSpPr>
        <p:spPr>
          <a:xfrm>
            <a:off x="4079005" y="6083283"/>
            <a:ext cx="5279378" cy="830997"/>
          </a:xfrm>
          <a:prstGeom prst="rect">
            <a:avLst/>
          </a:prstGeom>
          <a:noFill/>
        </p:spPr>
        <p:txBody>
          <a:bodyPr wrap="square" rtlCol="0">
            <a:spAutoFit/>
          </a:bodyPr>
          <a:lstStyle/>
          <a:p>
            <a:r>
              <a:rPr lang="en-US" sz="2400" dirty="0" smtClean="0">
                <a:solidFill>
                  <a:srgbClr val="FF0000"/>
                </a:solidFill>
              </a:rPr>
              <a:t>*</a:t>
            </a:r>
            <a:r>
              <a:rPr lang="en-US" sz="2400" dirty="0" err="1" smtClean="0"/>
              <a:t>McCully</a:t>
            </a:r>
            <a:r>
              <a:rPr lang="en-US" sz="2400" dirty="0" smtClean="0"/>
              <a:t>, Annals of Clinical and Laboratory Science 41:4, 300-313, 2011</a:t>
            </a:r>
            <a:endParaRPr lang="en-US" sz="2400" dirty="0"/>
          </a:p>
        </p:txBody>
      </p:sp>
      <p:sp>
        <p:nvSpPr>
          <p:cNvPr id="15" name="TextBox 14"/>
          <p:cNvSpPr txBox="1"/>
          <p:nvPr/>
        </p:nvSpPr>
        <p:spPr>
          <a:xfrm>
            <a:off x="6032769" y="946466"/>
            <a:ext cx="2895859" cy="3108544"/>
          </a:xfrm>
          <a:prstGeom prst="rect">
            <a:avLst/>
          </a:prstGeom>
          <a:solidFill>
            <a:srgbClr val="FFFEBD"/>
          </a:solidFill>
          <a:ln>
            <a:solidFill>
              <a:srgbClr val="000000"/>
            </a:solidFill>
          </a:ln>
          <a:effectLst>
            <a:outerShdw blurRad="50800" dist="38100" dir="2700000">
              <a:srgbClr val="000000">
                <a:alpha val="43000"/>
              </a:srgbClr>
            </a:outerShdw>
          </a:effectLst>
        </p:spPr>
        <p:txBody>
          <a:bodyPr wrap="square" rtlCol="0">
            <a:spAutoFit/>
          </a:bodyPr>
          <a:lstStyle/>
          <a:p>
            <a:r>
              <a:rPr lang="en-US" sz="2800" dirty="0" smtClean="0"/>
              <a:t>When </a:t>
            </a:r>
            <a:r>
              <a:rPr lang="en-US" sz="2800" dirty="0" err="1" smtClean="0"/>
              <a:t>folate</a:t>
            </a:r>
            <a:r>
              <a:rPr lang="en-US" sz="2800" dirty="0" smtClean="0"/>
              <a:t> and B12 are deficient, nearly all </a:t>
            </a:r>
            <a:r>
              <a:rPr lang="en-US" sz="2800" dirty="0" err="1" smtClean="0"/>
              <a:t>homocysteine</a:t>
            </a:r>
            <a:r>
              <a:rPr lang="en-US" sz="2800" dirty="0" smtClean="0"/>
              <a:t> is converted to </a:t>
            </a:r>
            <a:r>
              <a:rPr lang="en-US" sz="2800" dirty="0" err="1" smtClean="0"/>
              <a:t>homocysteine</a:t>
            </a:r>
            <a:r>
              <a:rPr lang="en-US" sz="2800" dirty="0" smtClean="0"/>
              <a:t> </a:t>
            </a:r>
            <a:r>
              <a:rPr lang="en-US" sz="2800" dirty="0" err="1" smtClean="0"/>
              <a:t>thiolactone</a:t>
            </a:r>
            <a:endParaRPr lang="en-US" sz="2800" dirty="0"/>
          </a:p>
        </p:txBody>
      </p:sp>
      <p:sp>
        <p:nvSpPr>
          <p:cNvPr id="16" name="Freeform 15"/>
          <p:cNvSpPr/>
          <p:nvPr/>
        </p:nvSpPr>
        <p:spPr>
          <a:xfrm>
            <a:off x="3049160" y="1475633"/>
            <a:ext cx="1445683" cy="658283"/>
          </a:xfrm>
          <a:custGeom>
            <a:avLst/>
            <a:gdLst>
              <a:gd name="connsiteX0" fmla="*/ 838200 w 1445683"/>
              <a:gd name="connsiteY0" fmla="*/ 29633 h 658283"/>
              <a:gd name="connsiteX1" fmla="*/ 127000 w 1445683"/>
              <a:gd name="connsiteY1" fmla="*/ 105833 h 658283"/>
              <a:gd name="connsiteX2" fmla="*/ 101600 w 1445683"/>
              <a:gd name="connsiteY2" fmla="*/ 448733 h 658283"/>
              <a:gd name="connsiteX3" fmla="*/ 736600 w 1445683"/>
              <a:gd name="connsiteY3" fmla="*/ 639233 h 658283"/>
              <a:gd name="connsiteX4" fmla="*/ 1308100 w 1445683"/>
              <a:gd name="connsiteY4" fmla="*/ 563033 h 658283"/>
              <a:gd name="connsiteX5" fmla="*/ 1346200 w 1445683"/>
              <a:gd name="connsiteY5" fmla="*/ 220133 h 658283"/>
              <a:gd name="connsiteX6" fmla="*/ 711200 w 1445683"/>
              <a:gd name="connsiteY6" fmla="*/ 29633 h 658283"/>
              <a:gd name="connsiteX7" fmla="*/ 711200 w 1445683"/>
              <a:gd name="connsiteY7" fmla="*/ 42333 h 65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683" h="658283">
                <a:moveTo>
                  <a:pt x="838200" y="29633"/>
                </a:moveTo>
                <a:cubicBezTo>
                  <a:pt x="543983" y="32808"/>
                  <a:pt x="249767" y="35983"/>
                  <a:pt x="127000" y="105833"/>
                </a:cubicBezTo>
                <a:cubicBezTo>
                  <a:pt x="4233" y="175683"/>
                  <a:pt x="0" y="359833"/>
                  <a:pt x="101600" y="448733"/>
                </a:cubicBezTo>
                <a:cubicBezTo>
                  <a:pt x="203200" y="537633"/>
                  <a:pt x="535517" y="620183"/>
                  <a:pt x="736600" y="639233"/>
                </a:cubicBezTo>
                <a:cubicBezTo>
                  <a:pt x="937683" y="658283"/>
                  <a:pt x="1206500" y="632883"/>
                  <a:pt x="1308100" y="563033"/>
                </a:cubicBezTo>
                <a:cubicBezTo>
                  <a:pt x="1409700" y="493183"/>
                  <a:pt x="1445683" y="309033"/>
                  <a:pt x="1346200" y="220133"/>
                </a:cubicBezTo>
                <a:cubicBezTo>
                  <a:pt x="1246717" y="131233"/>
                  <a:pt x="817033" y="59266"/>
                  <a:pt x="711200" y="29633"/>
                </a:cubicBezTo>
                <a:cubicBezTo>
                  <a:pt x="605367" y="0"/>
                  <a:pt x="711200" y="42333"/>
                  <a:pt x="711200" y="423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2948888" y="3101233"/>
            <a:ext cx="1445683" cy="658283"/>
          </a:xfrm>
          <a:custGeom>
            <a:avLst/>
            <a:gdLst>
              <a:gd name="connsiteX0" fmla="*/ 838200 w 1445683"/>
              <a:gd name="connsiteY0" fmla="*/ 29633 h 658283"/>
              <a:gd name="connsiteX1" fmla="*/ 127000 w 1445683"/>
              <a:gd name="connsiteY1" fmla="*/ 105833 h 658283"/>
              <a:gd name="connsiteX2" fmla="*/ 101600 w 1445683"/>
              <a:gd name="connsiteY2" fmla="*/ 448733 h 658283"/>
              <a:gd name="connsiteX3" fmla="*/ 736600 w 1445683"/>
              <a:gd name="connsiteY3" fmla="*/ 639233 h 658283"/>
              <a:gd name="connsiteX4" fmla="*/ 1308100 w 1445683"/>
              <a:gd name="connsiteY4" fmla="*/ 563033 h 658283"/>
              <a:gd name="connsiteX5" fmla="*/ 1346200 w 1445683"/>
              <a:gd name="connsiteY5" fmla="*/ 220133 h 658283"/>
              <a:gd name="connsiteX6" fmla="*/ 711200 w 1445683"/>
              <a:gd name="connsiteY6" fmla="*/ 29633 h 658283"/>
              <a:gd name="connsiteX7" fmla="*/ 711200 w 1445683"/>
              <a:gd name="connsiteY7" fmla="*/ 42333 h 65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683" h="658283">
                <a:moveTo>
                  <a:pt x="838200" y="29633"/>
                </a:moveTo>
                <a:cubicBezTo>
                  <a:pt x="543983" y="32808"/>
                  <a:pt x="249767" y="35983"/>
                  <a:pt x="127000" y="105833"/>
                </a:cubicBezTo>
                <a:cubicBezTo>
                  <a:pt x="4233" y="175683"/>
                  <a:pt x="0" y="359833"/>
                  <a:pt x="101600" y="448733"/>
                </a:cubicBezTo>
                <a:cubicBezTo>
                  <a:pt x="203200" y="537633"/>
                  <a:pt x="535517" y="620183"/>
                  <a:pt x="736600" y="639233"/>
                </a:cubicBezTo>
                <a:cubicBezTo>
                  <a:pt x="937683" y="658283"/>
                  <a:pt x="1206500" y="632883"/>
                  <a:pt x="1308100" y="563033"/>
                </a:cubicBezTo>
                <a:cubicBezTo>
                  <a:pt x="1409700" y="493183"/>
                  <a:pt x="1445683" y="309033"/>
                  <a:pt x="1346200" y="220133"/>
                </a:cubicBezTo>
                <a:cubicBezTo>
                  <a:pt x="1246717" y="131233"/>
                  <a:pt x="817033" y="59266"/>
                  <a:pt x="711200" y="29633"/>
                </a:cubicBezTo>
                <a:cubicBezTo>
                  <a:pt x="605367" y="0"/>
                  <a:pt x="711200" y="42333"/>
                  <a:pt x="711200" y="423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126463" y="1549617"/>
            <a:ext cx="1963117" cy="977645"/>
          </a:xfrm>
          <a:custGeom>
            <a:avLst/>
            <a:gdLst>
              <a:gd name="connsiteX0" fmla="*/ 975258 w 1963117"/>
              <a:gd name="connsiteY0" fmla="*/ 22677 h 977645"/>
              <a:gd name="connsiteX1" fmla="*/ 128522 w 1963117"/>
              <a:gd name="connsiteY1" fmla="*/ 173859 h 977645"/>
              <a:gd name="connsiteX2" fmla="*/ 204123 w 1963117"/>
              <a:gd name="connsiteY2" fmla="*/ 854179 h 977645"/>
              <a:gd name="connsiteX3" fmla="*/ 1247424 w 1963117"/>
              <a:gd name="connsiteY3" fmla="*/ 914652 h 977645"/>
              <a:gd name="connsiteX4" fmla="*/ 1882476 w 1963117"/>
              <a:gd name="connsiteY4" fmla="*/ 687879 h 977645"/>
              <a:gd name="connsiteX5" fmla="*/ 1731273 w 1963117"/>
              <a:gd name="connsiteY5" fmla="*/ 113387 h 977645"/>
              <a:gd name="connsiteX6" fmla="*/ 975258 w 1963117"/>
              <a:gd name="connsiteY6" fmla="*/ 22677 h 97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117" h="977645">
                <a:moveTo>
                  <a:pt x="975258" y="22677"/>
                </a:moveTo>
                <a:cubicBezTo>
                  <a:pt x="708133" y="32756"/>
                  <a:pt x="257044" y="35275"/>
                  <a:pt x="128522" y="173859"/>
                </a:cubicBezTo>
                <a:cubicBezTo>
                  <a:pt x="0" y="312443"/>
                  <a:pt x="17639" y="730714"/>
                  <a:pt x="204123" y="854179"/>
                </a:cubicBezTo>
                <a:cubicBezTo>
                  <a:pt x="390607" y="977645"/>
                  <a:pt x="967699" y="942369"/>
                  <a:pt x="1247424" y="914652"/>
                </a:cubicBezTo>
                <a:cubicBezTo>
                  <a:pt x="1527149" y="886935"/>
                  <a:pt x="1801835" y="821423"/>
                  <a:pt x="1882476" y="687879"/>
                </a:cubicBezTo>
                <a:cubicBezTo>
                  <a:pt x="1963117" y="554335"/>
                  <a:pt x="1887516" y="226774"/>
                  <a:pt x="1731273" y="113387"/>
                </a:cubicBezTo>
                <a:cubicBezTo>
                  <a:pt x="1575030" y="0"/>
                  <a:pt x="1242383" y="12598"/>
                  <a:pt x="975258" y="22677"/>
                </a:cubicBezTo>
                <a:close/>
              </a:path>
            </a:pathLst>
          </a:cu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0" y="2836186"/>
            <a:ext cx="2422546" cy="923330"/>
          </a:xfrm>
          <a:prstGeom prst="rect">
            <a:avLst/>
          </a:prstGeom>
          <a:solidFill>
            <a:srgbClr val="FFFFD8"/>
          </a:solidFill>
          <a:ln>
            <a:solidFill>
              <a:schemeClr val="tx1"/>
            </a:solidFill>
          </a:ln>
          <a:effectLst>
            <a:outerShdw blurRad="50800" dist="38100" dir="2700000">
              <a:srgbClr val="000000">
                <a:alpha val="43000"/>
              </a:srgbClr>
            </a:outerShdw>
          </a:effectLst>
        </p:spPr>
        <p:txBody>
          <a:bodyPr wrap="none" rtlCol="0">
            <a:spAutoFit/>
          </a:bodyPr>
          <a:lstStyle/>
          <a:p>
            <a:pPr algn="ctr"/>
            <a:r>
              <a:rPr lang="en-US" dirty="0" smtClean="0"/>
              <a:t>Superoxide: </a:t>
            </a:r>
          </a:p>
          <a:p>
            <a:pPr algn="ctr"/>
            <a:r>
              <a:rPr lang="en-US" dirty="0" smtClean="0"/>
              <a:t>Reactive oxygen species</a:t>
            </a:r>
          </a:p>
          <a:p>
            <a:pPr algn="ctr"/>
            <a:r>
              <a:rPr lang="en-US" dirty="0" smtClean="0"/>
              <a:t> (ROS)</a:t>
            </a:r>
            <a:endParaRPr lang="en-US" dirty="0"/>
          </a:p>
        </p:txBody>
      </p:sp>
      <p:sp>
        <p:nvSpPr>
          <p:cNvPr id="20" name="Freeform 19"/>
          <p:cNvSpPr/>
          <p:nvPr/>
        </p:nvSpPr>
        <p:spPr>
          <a:xfrm>
            <a:off x="2333566" y="2993406"/>
            <a:ext cx="579612" cy="458586"/>
          </a:xfrm>
          <a:custGeom>
            <a:avLst/>
            <a:gdLst>
              <a:gd name="connsiteX0" fmla="*/ 267125 w 579612"/>
              <a:gd name="connsiteY0" fmla="*/ 0 h 458586"/>
              <a:gd name="connsiteX1" fmla="*/ 10080 w 579612"/>
              <a:gd name="connsiteY1" fmla="*/ 166301 h 458586"/>
              <a:gd name="connsiteX2" fmla="*/ 206644 w 579612"/>
              <a:gd name="connsiteY2" fmla="*/ 423310 h 458586"/>
              <a:gd name="connsiteX3" fmla="*/ 539291 w 579612"/>
              <a:gd name="connsiteY3" fmla="*/ 377956 h 458586"/>
              <a:gd name="connsiteX4" fmla="*/ 448569 w 579612"/>
              <a:gd name="connsiteY4" fmla="*/ 105828 h 458586"/>
              <a:gd name="connsiteX5" fmla="*/ 206644 w 579612"/>
              <a:gd name="connsiteY5" fmla="*/ 15119 h 45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612" h="458586">
                <a:moveTo>
                  <a:pt x="267125" y="0"/>
                </a:moveTo>
                <a:cubicBezTo>
                  <a:pt x="143642" y="47874"/>
                  <a:pt x="20160" y="95749"/>
                  <a:pt x="10080" y="166301"/>
                </a:cubicBezTo>
                <a:cubicBezTo>
                  <a:pt x="0" y="236853"/>
                  <a:pt x="118442" y="388034"/>
                  <a:pt x="206644" y="423310"/>
                </a:cubicBezTo>
                <a:cubicBezTo>
                  <a:pt x="294846" y="458586"/>
                  <a:pt x="498970" y="430870"/>
                  <a:pt x="539291" y="377956"/>
                </a:cubicBezTo>
                <a:cubicBezTo>
                  <a:pt x="579612" y="325042"/>
                  <a:pt x="504010" y="166301"/>
                  <a:pt x="448569" y="105828"/>
                </a:cubicBezTo>
                <a:cubicBezTo>
                  <a:pt x="393128" y="45355"/>
                  <a:pt x="206644" y="15119"/>
                  <a:pt x="206644" y="15119"/>
                </a:cubicBez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1877437" y="6062404"/>
            <a:ext cx="1469189" cy="796226"/>
          </a:xfrm>
          <a:custGeom>
            <a:avLst/>
            <a:gdLst>
              <a:gd name="connsiteX0" fmla="*/ 889577 w 1469189"/>
              <a:gd name="connsiteY0" fmla="*/ 0 h 796226"/>
              <a:gd name="connsiteX1" fmla="*/ 57961 w 1469189"/>
              <a:gd name="connsiteY1" fmla="*/ 287246 h 796226"/>
              <a:gd name="connsiteX2" fmla="*/ 541811 w 1469189"/>
              <a:gd name="connsiteY2" fmla="*/ 740792 h 796226"/>
              <a:gd name="connsiteX3" fmla="*/ 1343186 w 1469189"/>
              <a:gd name="connsiteY3" fmla="*/ 619847 h 796226"/>
              <a:gd name="connsiteX4" fmla="*/ 1297826 w 1469189"/>
              <a:gd name="connsiteY4" fmla="*/ 257010 h 796226"/>
              <a:gd name="connsiteX5" fmla="*/ 844217 w 1469189"/>
              <a:gd name="connsiteY5" fmla="*/ 30236 h 79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189" h="796226">
                <a:moveTo>
                  <a:pt x="889577" y="0"/>
                </a:moveTo>
                <a:cubicBezTo>
                  <a:pt x="502749" y="81890"/>
                  <a:pt x="115922" y="163781"/>
                  <a:pt x="57961" y="287246"/>
                </a:cubicBezTo>
                <a:cubicBezTo>
                  <a:pt x="0" y="410711"/>
                  <a:pt x="327607" y="685359"/>
                  <a:pt x="541811" y="740792"/>
                </a:cubicBezTo>
                <a:cubicBezTo>
                  <a:pt x="756015" y="796226"/>
                  <a:pt x="1217184" y="700477"/>
                  <a:pt x="1343186" y="619847"/>
                </a:cubicBezTo>
                <a:cubicBezTo>
                  <a:pt x="1469189" y="539217"/>
                  <a:pt x="1380987" y="355278"/>
                  <a:pt x="1297826" y="257010"/>
                </a:cubicBezTo>
                <a:cubicBezTo>
                  <a:pt x="1214665" y="158742"/>
                  <a:pt x="844217" y="30236"/>
                  <a:pt x="844217" y="30236"/>
                </a:cubicBez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6925096" y="5087693"/>
            <a:ext cx="184666" cy="369332"/>
          </a:xfrm>
          <a:prstGeom prst="rect">
            <a:avLst/>
          </a:prstGeom>
          <a:noFill/>
        </p:spPr>
        <p:txBody>
          <a:bodyPr wrap="none" rtlCol="0">
            <a:spAutoFit/>
          </a:bodyPr>
          <a:lstStyle/>
          <a:p>
            <a:endParaRPr lang="en-US" dirty="0"/>
          </a:p>
        </p:txBody>
      </p:sp>
      <p:sp>
        <p:nvSpPr>
          <p:cNvPr id="25" name="TextBox 24"/>
          <p:cNvSpPr txBox="1"/>
          <p:nvPr/>
        </p:nvSpPr>
        <p:spPr>
          <a:xfrm>
            <a:off x="3644354" y="5617482"/>
            <a:ext cx="646331" cy="369332"/>
          </a:xfrm>
          <a:prstGeom prst="rect">
            <a:avLst/>
          </a:prstGeom>
          <a:solidFill>
            <a:srgbClr val="FFFFFF"/>
          </a:solidFill>
        </p:spPr>
        <p:txBody>
          <a:bodyPr wrap="none" rtlCol="0">
            <a:spAutoFit/>
          </a:bodyPr>
          <a:lstStyle/>
          <a:p>
            <a:r>
              <a:rPr lang="en-US" dirty="0" smtClean="0"/>
              <a:t>PAPS</a:t>
            </a:r>
            <a:endParaRPr lang="en-US" dirty="0"/>
          </a:p>
        </p:txBody>
      </p:sp>
      <p:sp>
        <p:nvSpPr>
          <p:cNvPr id="26" name="Freeform 25"/>
          <p:cNvSpPr/>
          <p:nvPr/>
        </p:nvSpPr>
        <p:spPr>
          <a:xfrm>
            <a:off x="3550750" y="5404761"/>
            <a:ext cx="834136" cy="672761"/>
          </a:xfrm>
          <a:custGeom>
            <a:avLst/>
            <a:gdLst>
              <a:gd name="connsiteX0" fmla="*/ 486369 w 834136"/>
              <a:gd name="connsiteY0" fmla="*/ 52914 h 672761"/>
              <a:gd name="connsiteX1" fmla="*/ 63001 w 834136"/>
              <a:gd name="connsiteY1" fmla="*/ 219215 h 672761"/>
              <a:gd name="connsiteX2" fmla="*/ 108362 w 834136"/>
              <a:gd name="connsiteY2" fmla="*/ 566934 h 672761"/>
              <a:gd name="connsiteX3" fmla="*/ 592212 w 834136"/>
              <a:gd name="connsiteY3" fmla="*/ 642525 h 672761"/>
              <a:gd name="connsiteX4" fmla="*/ 834136 w 834136"/>
              <a:gd name="connsiteY4" fmla="*/ 385515 h 672761"/>
              <a:gd name="connsiteX5" fmla="*/ 592212 w 834136"/>
              <a:gd name="connsiteY5" fmla="*/ 52914 h 672761"/>
              <a:gd name="connsiteX6" fmla="*/ 486369 w 834136"/>
              <a:gd name="connsiteY6" fmla="*/ 52914 h 67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136" h="672761">
                <a:moveTo>
                  <a:pt x="486369" y="52914"/>
                </a:moveTo>
                <a:cubicBezTo>
                  <a:pt x="398167" y="80631"/>
                  <a:pt x="126002" y="133545"/>
                  <a:pt x="63001" y="219215"/>
                </a:cubicBezTo>
                <a:cubicBezTo>
                  <a:pt x="0" y="304885"/>
                  <a:pt x="20160" y="496382"/>
                  <a:pt x="108362" y="566934"/>
                </a:cubicBezTo>
                <a:cubicBezTo>
                  <a:pt x="196564" y="637486"/>
                  <a:pt x="471250" y="672761"/>
                  <a:pt x="592212" y="642525"/>
                </a:cubicBezTo>
                <a:cubicBezTo>
                  <a:pt x="713174" y="612289"/>
                  <a:pt x="834136" y="483783"/>
                  <a:pt x="834136" y="385515"/>
                </a:cubicBezTo>
                <a:cubicBezTo>
                  <a:pt x="834136" y="287247"/>
                  <a:pt x="647653" y="105828"/>
                  <a:pt x="592212" y="52914"/>
                </a:cubicBezTo>
                <a:cubicBezTo>
                  <a:pt x="536771" y="0"/>
                  <a:pt x="574571" y="25197"/>
                  <a:pt x="486369" y="52914"/>
                </a:cubicBezTo>
                <a:close/>
              </a:path>
            </a:pathLst>
          </a:cu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686268" y="5579421"/>
            <a:ext cx="1923636" cy="461665"/>
          </a:xfrm>
          <a:prstGeom prst="rect">
            <a:avLst/>
          </a:prstGeom>
          <a:noFill/>
        </p:spPr>
        <p:txBody>
          <a:bodyPr wrap="none" rtlCol="0">
            <a:spAutoFit/>
          </a:bodyPr>
          <a:lstStyle/>
          <a:p>
            <a:r>
              <a:rPr lang="en-US" sz="2400" i="1" dirty="0" smtClean="0">
                <a:solidFill>
                  <a:srgbClr val="FF0000"/>
                </a:solidFill>
              </a:rPr>
              <a:t>Sulfated GAG</a:t>
            </a:r>
            <a:endParaRPr lang="en-US" sz="2400" i="1" dirty="0">
              <a:solidFill>
                <a:srgbClr val="FF0000"/>
              </a:solidFill>
            </a:endParaRPr>
          </a:p>
        </p:txBody>
      </p:sp>
    </p:spTree>
    <p:extLst>
      <p:ext uri="{BB962C8B-B14F-4D97-AF65-F5344CB8AC3E}">
        <p14:creationId xmlns:p14="http://schemas.microsoft.com/office/powerpoint/2010/main" val="396157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900" decel="100000" fill="hold"/>
                                        <p:tgtEl>
                                          <p:spTgt spid="2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900" decel="100000" fill="hold"/>
                                        <p:tgtEl>
                                          <p:spTgt spid="1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8"/>
            <a:ext cx="8229600" cy="1143000"/>
          </a:xfrm>
        </p:spPr>
        <p:txBody>
          <a:bodyPr/>
          <a:lstStyle/>
          <a:p>
            <a:r>
              <a:rPr lang="en-US" b="1" dirty="0" smtClean="0"/>
              <a:t>Platelets and Cholesterol Sulfate</a:t>
            </a:r>
            <a:r>
              <a:rPr lang="en-US" b="1" dirty="0" smtClean="0">
                <a:ln>
                  <a:solidFill>
                    <a:srgbClr val="FF0000"/>
                  </a:solidFill>
                </a:ln>
                <a:solidFill>
                  <a:srgbClr val="FF0000"/>
                </a:solidFill>
              </a:rPr>
              <a:t>*</a:t>
            </a:r>
            <a:endParaRPr lang="en-US" b="1" dirty="0">
              <a:ln>
                <a:solidFill>
                  <a:srgbClr val="FF0000"/>
                </a:solidFill>
              </a:ln>
              <a:solidFill>
                <a:srgbClr val="FF0000"/>
              </a:solidFill>
            </a:endParaRPr>
          </a:p>
        </p:txBody>
      </p:sp>
      <p:sp>
        <p:nvSpPr>
          <p:cNvPr id="3" name="Content Placeholder 2"/>
          <p:cNvSpPr>
            <a:spLocks noGrp="1"/>
          </p:cNvSpPr>
          <p:nvPr>
            <p:ph idx="1"/>
          </p:nvPr>
        </p:nvSpPr>
        <p:spPr>
          <a:xfrm>
            <a:off x="457200" y="1417638"/>
            <a:ext cx="8229600" cy="4525963"/>
          </a:xfrm>
        </p:spPr>
        <p:txBody>
          <a:bodyPr>
            <a:normAutofit fontScale="92500" lnSpcReduction="10000"/>
          </a:bodyPr>
          <a:lstStyle/>
          <a:p>
            <a:r>
              <a:rPr lang="en-US" dirty="0" smtClean="0"/>
              <a:t>Platelets and </a:t>
            </a:r>
            <a:r>
              <a:rPr lang="en-US" dirty="0" err="1" smtClean="0"/>
              <a:t>RBCs</a:t>
            </a:r>
            <a:r>
              <a:rPr lang="en-US" dirty="0" smtClean="0"/>
              <a:t> both  synthesize                       cholesterol sulfate (Ch-S)</a:t>
            </a:r>
            <a:endParaRPr lang="en-US" dirty="0" smtClean="0">
              <a:solidFill>
                <a:srgbClr val="FF0000"/>
              </a:solidFill>
            </a:endParaRPr>
          </a:p>
          <a:p>
            <a:pPr lvl="1"/>
            <a:r>
              <a:rPr lang="en-US" dirty="0" smtClean="0"/>
              <a:t>Ch-S is present in the                                                        atherosclerotic lesions in the aorta</a:t>
            </a:r>
          </a:p>
          <a:p>
            <a:pPr lvl="1"/>
            <a:r>
              <a:rPr lang="en-US" dirty="0" smtClean="0"/>
              <a:t>Platelets will accept cholesterol </a:t>
            </a:r>
            <a:r>
              <a:rPr lang="en-US" i="1" dirty="0" smtClean="0">
                <a:solidFill>
                  <a:srgbClr val="FF0000"/>
                </a:solidFill>
              </a:rPr>
              <a:t>only from HDL-A1  </a:t>
            </a:r>
          </a:p>
          <a:p>
            <a:pPr lvl="1"/>
            <a:r>
              <a:rPr lang="en-US" dirty="0" smtClean="0"/>
              <a:t>Platelet synthesis rate increases 300-fold when PAPS is available.</a:t>
            </a:r>
          </a:p>
          <a:p>
            <a:pPr lvl="1"/>
            <a:r>
              <a:rPr lang="en-US" dirty="0" smtClean="0"/>
              <a:t>PAPS is formed from ATP and sulfate </a:t>
            </a:r>
            <a:endParaRPr lang="en-US" dirty="0" smtClean="0">
              <a:solidFill>
                <a:srgbClr val="FF0000"/>
              </a:solidFill>
            </a:endParaRPr>
          </a:p>
          <a:p>
            <a:r>
              <a:rPr lang="en-US" dirty="0" smtClean="0"/>
              <a:t>Platelet aggregation leads to thrombosis</a:t>
            </a:r>
          </a:p>
          <a:p>
            <a:pPr lvl="1"/>
            <a:r>
              <a:rPr lang="en-US" dirty="0" smtClean="0"/>
              <a:t>HDL suppresses  aggregation; LDL promotes it</a:t>
            </a:r>
          </a:p>
          <a:p>
            <a:endParaRPr lang="en-US" dirty="0" smtClean="0"/>
          </a:p>
          <a:p>
            <a:endParaRPr lang="en-US" dirty="0"/>
          </a:p>
        </p:txBody>
      </p:sp>
      <p:pic>
        <p:nvPicPr>
          <p:cNvPr id="4" name="Picture 3" descr="cellular_platelets.jpg"/>
          <p:cNvPicPr>
            <a:picLocks noChangeAspect="1"/>
          </p:cNvPicPr>
          <p:nvPr/>
        </p:nvPicPr>
        <p:blipFill>
          <a:blip r:embed="rId2"/>
          <a:stretch>
            <a:fillRect/>
          </a:stretch>
        </p:blipFill>
        <p:spPr>
          <a:xfrm flipH="1">
            <a:off x="6865200" y="1073149"/>
            <a:ext cx="1821600" cy="1856632"/>
          </a:xfrm>
          <a:prstGeom prst="rect">
            <a:avLst/>
          </a:prstGeom>
        </p:spPr>
      </p:pic>
      <p:sp>
        <p:nvSpPr>
          <p:cNvPr id="5" name="TextBox 4"/>
          <p:cNvSpPr txBox="1"/>
          <p:nvPr/>
        </p:nvSpPr>
        <p:spPr>
          <a:xfrm>
            <a:off x="1972699" y="5943601"/>
            <a:ext cx="5339923" cy="461665"/>
          </a:xfrm>
          <a:prstGeom prst="rect">
            <a:avLst/>
          </a:prstGeom>
          <a:noFill/>
        </p:spPr>
        <p:txBody>
          <a:bodyPr wrap="none" rtlCol="0">
            <a:spAutoFit/>
          </a:bodyPr>
          <a:lstStyle/>
          <a:p>
            <a:r>
              <a:rPr lang="en-US" sz="2400" dirty="0" smtClean="0">
                <a:ln>
                  <a:solidFill>
                    <a:srgbClr val="FF0000"/>
                  </a:solidFill>
                </a:ln>
                <a:solidFill>
                  <a:srgbClr val="FF0000"/>
                </a:solidFill>
              </a:rPr>
              <a:t>*</a:t>
            </a:r>
            <a:r>
              <a:rPr lang="en-US" sz="2400" dirty="0" smtClean="0"/>
              <a:t> </a:t>
            </a:r>
            <a:r>
              <a:rPr lang="en-US" sz="2400" dirty="0" err="1" smtClean="0"/>
              <a:t>Yanai</a:t>
            </a:r>
            <a:r>
              <a:rPr lang="en-US" sz="2400" dirty="0" smtClean="0"/>
              <a:t> et al, Circulation 109, 92-96, 2004</a:t>
            </a:r>
          </a:p>
        </p:txBody>
      </p:sp>
    </p:spTree>
    <p:extLst>
      <p:ext uri="{BB962C8B-B14F-4D97-AF65-F5344CB8AC3E}">
        <p14:creationId xmlns:p14="http://schemas.microsoft.com/office/powerpoint/2010/main" val="281106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Oval 125"/>
          <p:cNvSpPr/>
          <p:nvPr/>
        </p:nvSpPr>
        <p:spPr>
          <a:xfrm>
            <a:off x="1403309" y="2588024"/>
            <a:ext cx="740814" cy="7414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497893" y="2750828"/>
            <a:ext cx="569387" cy="369332"/>
          </a:xfrm>
          <a:prstGeom prst="rect">
            <a:avLst/>
          </a:prstGeom>
          <a:noFill/>
        </p:spPr>
        <p:txBody>
          <a:bodyPr wrap="none" rtlCol="0">
            <a:spAutoFit/>
          </a:bodyPr>
          <a:lstStyle/>
          <a:p>
            <a:r>
              <a:rPr lang="en-US" dirty="0" smtClean="0"/>
              <a:t>RBC</a:t>
            </a:r>
            <a:endParaRPr lang="en-US" dirty="0"/>
          </a:p>
        </p:txBody>
      </p:sp>
      <p:sp>
        <p:nvSpPr>
          <p:cNvPr id="8" name="TextBox 7"/>
          <p:cNvSpPr txBox="1"/>
          <p:nvPr/>
        </p:nvSpPr>
        <p:spPr>
          <a:xfrm flipH="1">
            <a:off x="2034445" y="2077521"/>
            <a:ext cx="714245" cy="369332"/>
          </a:xfrm>
          <a:prstGeom prst="rect">
            <a:avLst/>
          </a:prstGeom>
          <a:noFill/>
        </p:spPr>
        <p:txBody>
          <a:bodyPr wrap="square" rtlCol="0">
            <a:spAutoFit/>
          </a:bodyPr>
          <a:lstStyle/>
          <a:p>
            <a:r>
              <a:rPr lang="en-US" dirty="0" smtClean="0"/>
              <a:t>ATP</a:t>
            </a:r>
            <a:endParaRPr lang="en-US" dirty="0"/>
          </a:p>
        </p:txBody>
      </p:sp>
      <p:sp>
        <p:nvSpPr>
          <p:cNvPr id="11" name="TextBox 10"/>
          <p:cNvSpPr txBox="1"/>
          <p:nvPr/>
        </p:nvSpPr>
        <p:spPr>
          <a:xfrm flipH="1">
            <a:off x="2039114" y="1169982"/>
            <a:ext cx="1729816" cy="369332"/>
          </a:xfrm>
          <a:prstGeom prst="rect">
            <a:avLst/>
          </a:prstGeom>
          <a:noFill/>
        </p:spPr>
        <p:txBody>
          <a:bodyPr wrap="square" rtlCol="0">
            <a:spAutoFit/>
          </a:bodyPr>
          <a:lstStyle/>
          <a:p>
            <a:pPr algn="ctr"/>
            <a:r>
              <a:rPr lang="en-US" dirty="0" err="1" smtClean="0"/>
              <a:t>homocysteine</a:t>
            </a:r>
            <a:endParaRPr lang="en-US" dirty="0"/>
          </a:p>
        </p:txBody>
      </p:sp>
      <p:sp>
        <p:nvSpPr>
          <p:cNvPr id="12" name="TextBox 11"/>
          <p:cNvSpPr txBox="1"/>
          <p:nvPr/>
        </p:nvSpPr>
        <p:spPr>
          <a:xfrm flipH="1">
            <a:off x="1998578" y="1708189"/>
            <a:ext cx="1729816" cy="369332"/>
          </a:xfrm>
          <a:prstGeom prst="rect">
            <a:avLst/>
          </a:prstGeom>
          <a:noFill/>
        </p:spPr>
        <p:txBody>
          <a:bodyPr wrap="square" rtlCol="0">
            <a:spAutoFit/>
          </a:bodyPr>
          <a:lstStyle/>
          <a:p>
            <a:pPr algn="ctr"/>
            <a:r>
              <a:rPr lang="en-US" dirty="0" smtClean="0"/>
              <a:t>sulfate</a:t>
            </a:r>
            <a:endParaRPr lang="en-US" dirty="0"/>
          </a:p>
        </p:txBody>
      </p:sp>
      <p:sp>
        <p:nvSpPr>
          <p:cNvPr id="13" name="TextBox 12"/>
          <p:cNvSpPr txBox="1"/>
          <p:nvPr/>
        </p:nvSpPr>
        <p:spPr>
          <a:xfrm flipH="1">
            <a:off x="2506364" y="2381496"/>
            <a:ext cx="714245" cy="369332"/>
          </a:xfrm>
          <a:prstGeom prst="rect">
            <a:avLst/>
          </a:prstGeom>
          <a:noFill/>
        </p:spPr>
        <p:txBody>
          <a:bodyPr wrap="square" rtlCol="0">
            <a:spAutoFit/>
          </a:bodyPr>
          <a:lstStyle/>
          <a:p>
            <a:pPr algn="ctr"/>
            <a:r>
              <a:rPr lang="en-US" dirty="0" smtClean="0"/>
              <a:t>PAPS</a:t>
            </a:r>
            <a:endParaRPr lang="en-US" dirty="0"/>
          </a:p>
        </p:txBody>
      </p:sp>
      <p:sp>
        <p:nvSpPr>
          <p:cNvPr id="14" name="TextBox 13"/>
          <p:cNvSpPr txBox="1"/>
          <p:nvPr/>
        </p:nvSpPr>
        <p:spPr>
          <a:xfrm flipH="1">
            <a:off x="4881719" y="5252047"/>
            <a:ext cx="714245" cy="461665"/>
          </a:xfrm>
          <a:prstGeom prst="rect">
            <a:avLst/>
          </a:prstGeom>
          <a:noFill/>
          <a:ln>
            <a:noFill/>
          </a:ln>
        </p:spPr>
        <p:txBody>
          <a:bodyPr wrap="square" rtlCol="0">
            <a:spAutoFit/>
          </a:bodyPr>
          <a:lstStyle/>
          <a:p>
            <a:pPr algn="ctr"/>
            <a:r>
              <a:rPr lang="en-US" sz="2400" dirty="0" smtClean="0">
                <a:ln>
                  <a:solidFill>
                    <a:srgbClr val="FF0000"/>
                  </a:solidFill>
                </a:ln>
                <a:solidFill>
                  <a:srgbClr val="FF0000"/>
                </a:solidFill>
              </a:rPr>
              <a:t>LDL</a:t>
            </a:r>
            <a:endParaRPr lang="en-US" sz="2400" dirty="0">
              <a:ln>
                <a:solidFill>
                  <a:srgbClr val="FF0000"/>
                </a:solidFill>
              </a:ln>
              <a:solidFill>
                <a:srgbClr val="FF0000"/>
              </a:solidFill>
            </a:endParaRPr>
          </a:p>
        </p:txBody>
      </p:sp>
      <p:sp>
        <p:nvSpPr>
          <p:cNvPr id="15" name="TextBox 14"/>
          <p:cNvSpPr txBox="1"/>
          <p:nvPr/>
        </p:nvSpPr>
        <p:spPr>
          <a:xfrm flipH="1">
            <a:off x="3758667" y="4002395"/>
            <a:ext cx="1513481" cy="461665"/>
          </a:xfrm>
          <a:prstGeom prst="rect">
            <a:avLst/>
          </a:prstGeom>
          <a:noFill/>
          <a:ln>
            <a:noFill/>
          </a:ln>
        </p:spPr>
        <p:txBody>
          <a:bodyPr wrap="square" rtlCol="0">
            <a:spAutoFit/>
          </a:bodyPr>
          <a:lstStyle/>
          <a:p>
            <a:pPr algn="ctr"/>
            <a:r>
              <a:rPr lang="en-US" sz="2400" dirty="0" smtClean="0">
                <a:ln>
                  <a:solidFill>
                    <a:srgbClr val="FF0000"/>
                  </a:solidFill>
                </a:ln>
                <a:solidFill>
                  <a:srgbClr val="FF0000"/>
                </a:solidFill>
              </a:rPr>
              <a:t>HDL-A1</a:t>
            </a:r>
            <a:endParaRPr lang="en-US" sz="2400" dirty="0">
              <a:ln>
                <a:solidFill>
                  <a:srgbClr val="FF0000"/>
                </a:solidFill>
              </a:ln>
              <a:solidFill>
                <a:srgbClr val="FF0000"/>
              </a:solidFill>
            </a:endParaRPr>
          </a:p>
        </p:txBody>
      </p:sp>
      <p:sp>
        <p:nvSpPr>
          <p:cNvPr id="17" name="TextBox 16"/>
          <p:cNvSpPr txBox="1"/>
          <p:nvPr/>
        </p:nvSpPr>
        <p:spPr>
          <a:xfrm flipH="1">
            <a:off x="3613682" y="5269756"/>
            <a:ext cx="942367" cy="461665"/>
          </a:xfrm>
          <a:prstGeom prst="rect">
            <a:avLst/>
          </a:prstGeom>
          <a:noFill/>
          <a:ln>
            <a:noFill/>
          </a:ln>
        </p:spPr>
        <p:txBody>
          <a:bodyPr wrap="square" rtlCol="0">
            <a:spAutoFit/>
          </a:bodyPr>
          <a:lstStyle/>
          <a:p>
            <a:pPr algn="ctr"/>
            <a:r>
              <a:rPr lang="en-US" sz="2400" dirty="0" err="1" smtClean="0">
                <a:ln>
                  <a:solidFill>
                    <a:srgbClr val="FF0000"/>
                  </a:solidFill>
                </a:ln>
                <a:solidFill>
                  <a:srgbClr val="FF0000"/>
                </a:solidFill>
              </a:rPr>
              <a:t>oxLDL</a:t>
            </a:r>
            <a:endParaRPr lang="en-US" sz="2400" dirty="0">
              <a:ln>
                <a:solidFill>
                  <a:srgbClr val="FF0000"/>
                </a:solidFill>
              </a:ln>
              <a:solidFill>
                <a:srgbClr val="FF0000"/>
              </a:solidFill>
            </a:endParaRPr>
          </a:p>
        </p:txBody>
      </p:sp>
      <p:grpSp>
        <p:nvGrpSpPr>
          <p:cNvPr id="2" name="Group 19"/>
          <p:cNvGrpSpPr/>
          <p:nvPr/>
        </p:nvGrpSpPr>
        <p:grpSpPr>
          <a:xfrm>
            <a:off x="3262146" y="3122648"/>
            <a:ext cx="621933" cy="607355"/>
            <a:chOff x="3262146" y="2546926"/>
            <a:chExt cx="621933" cy="607355"/>
          </a:xfrm>
        </p:grpSpPr>
        <p:sp>
          <p:nvSpPr>
            <p:cNvPr id="18" name="Dodecagon 17"/>
            <p:cNvSpPr/>
            <p:nvPr/>
          </p:nvSpPr>
          <p:spPr>
            <a:xfrm>
              <a:off x="3262146" y="2546926"/>
              <a:ext cx="621933" cy="607355"/>
            </a:xfrm>
            <a:prstGeom prst="dodec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348116" y="2629288"/>
              <a:ext cx="184666" cy="369332"/>
            </a:xfrm>
            <a:prstGeom prst="rect">
              <a:avLst/>
            </a:prstGeom>
            <a:noFill/>
          </p:spPr>
          <p:txBody>
            <a:bodyPr wrap="none" rtlCol="0">
              <a:spAutoFit/>
            </a:bodyPr>
            <a:lstStyle/>
            <a:p>
              <a:r>
                <a:rPr lang="en-US" dirty="0" smtClean="0"/>
                <a:t> </a:t>
              </a:r>
              <a:endParaRPr lang="en-US" dirty="0"/>
            </a:p>
          </p:txBody>
        </p:sp>
      </p:grpSp>
      <p:sp>
        <p:nvSpPr>
          <p:cNvPr id="22" name="Dodecagon 21"/>
          <p:cNvSpPr/>
          <p:nvPr/>
        </p:nvSpPr>
        <p:spPr>
          <a:xfrm>
            <a:off x="5640029" y="5329866"/>
            <a:ext cx="948005" cy="692808"/>
          </a:xfrm>
          <a:prstGeom prst="dodec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flipH="1">
            <a:off x="4165421" y="5759610"/>
            <a:ext cx="1123661" cy="369332"/>
          </a:xfrm>
          <a:prstGeom prst="rect">
            <a:avLst/>
          </a:prstGeom>
          <a:noFill/>
        </p:spPr>
        <p:txBody>
          <a:bodyPr wrap="square" rtlCol="0">
            <a:spAutoFit/>
          </a:bodyPr>
          <a:lstStyle/>
          <a:p>
            <a:pPr algn="ctr"/>
            <a:r>
              <a:rPr lang="en-US" dirty="0" smtClean="0"/>
              <a:t>ROS</a:t>
            </a:r>
            <a:endParaRPr lang="en-US" dirty="0"/>
          </a:p>
        </p:txBody>
      </p:sp>
      <p:sp>
        <p:nvSpPr>
          <p:cNvPr id="25" name="TextBox 24"/>
          <p:cNvSpPr txBox="1"/>
          <p:nvPr/>
        </p:nvSpPr>
        <p:spPr>
          <a:xfrm flipH="1">
            <a:off x="5441385" y="3713411"/>
            <a:ext cx="967185" cy="369332"/>
          </a:xfrm>
          <a:prstGeom prst="rect">
            <a:avLst/>
          </a:prstGeom>
          <a:noFill/>
        </p:spPr>
        <p:txBody>
          <a:bodyPr wrap="square" rtlCol="0">
            <a:spAutoFit/>
          </a:bodyPr>
          <a:lstStyle/>
          <a:p>
            <a:pPr algn="ctr"/>
            <a:r>
              <a:rPr lang="en-US" dirty="0" smtClean="0"/>
              <a:t>glucose</a:t>
            </a:r>
            <a:endParaRPr lang="en-US" dirty="0"/>
          </a:p>
        </p:txBody>
      </p:sp>
      <p:grpSp>
        <p:nvGrpSpPr>
          <p:cNvPr id="3" name="Group 31"/>
          <p:cNvGrpSpPr/>
          <p:nvPr/>
        </p:nvGrpSpPr>
        <p:grpSpPr>
          <a:xfrm flipH="1">
            <a:off x="2053719" y="4184729"/>
            <a:ext cx="1628189" cy="1677866"/>
            <a:chOff x="457200" y="2048750"/>
            <a:chExt cx="1914129" cy="1890346"/>
          </a:xfrm>
        </p:grpSpPr>
        <p:sp>
          <p:nvSpPr>
            <p:cNvPr id="33" name="Oval 32"/>
            <p:cNvSpPr/>
            <p:nvPr/>
          </p:nvSpPr>
          <p:spPr>
            <a:xfrm>
              <a:off x="457200" y="2048750"/>
              <a:ext cx="1914129" cy="189034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reeform 33"/>
            <p:cNvSpPr/>
            <p:nvPr/>
          </p:nvSpPr>
          <p:spPr>
            <a:xfrm>
              <a:off x="1026924" y="2264469"/>
              <a:ext cx="1283606" cy="1418279"/>
            </a:xfrm>
            <a:custGeom>
              <a:avLst/>
              <a:gdLst>
                <a:gd name="connsiteX0" fmla="*/ 711613 w 1283606"/>
                <a:gd name="connsiteY0" fmla="*/ 78808 h 968215"/>
                <a:gd name="connsiteX1" fmla="*/ 1211544 w 1283606"/>
                <a:gd name="connsiteY1" fmla="*/ 484107 h 968215"/>
                <a:gd name="connsiteX2" fmla="*/ 1143985 w 1283606"/>
                <a:gd name="connsiteY2" fmla="*/ 848877 h 968215"/>
                <a:gd name="connsiteX3" fmla="*/ 522450 w 1283606"/>
                <a:gd name="connsiteY3" fmla="*/ 848877 h 968215"/>
                <a:gd name="connsiteX4" fmla="*/ 36031 w 1283606"/>
                <a:gd name="connsiteY4" fmla="*/ 132848 h 968215"/>
                <a:gd name="connsiteX5" fmla="*/ 711613 w 1283606"/>
                <a:gd name="connsiteY5" fmla="*/ 78808 h 96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606" h="968215">
                  <a:moveTo>
                    <a:pt x="711613" y="78808"/>
                  </a:moveTo>
                  <a:cubicBezTo>
                    <a:pt x="907532" y="137351"/>
                    <a:pt x="1139482" y="355762"/>
                    <a:pt x="1211544" y="484107"/>
                  </a:cubicBezTo>
                  <a:cubicBezTo>
                    <a:pt x="1283606" y="612452"/>
                    <a:pt x="1258834" y="788082"/>
                    <a:pt x="1143985" y="848877"/>
                  </a:cubicBezTo>
                  <a:cubicBezTo>
                    <a:pt x="1029136" y="909672"/>
                    <a:pt x="707109" y="968215"/>
                    <a:pt x="522450" y="848877"/>
                  </a:cubicBezTo>
                  <a:cubicBezTo>
                    <a:pt x="337791" y="729539"/>
                    <a:pt x="0" y="265696"/>
                    <a:pt x="36031" y="132848"/>
                  </a:cubicBezTo>
                  <a:cubicBezTo>
                    <a:pt x="72062" y="0"/>
                    <a:pt x="515694" y="20265"/>
                    <a:pt x="711613" y="78808"/>
                  </a:cubicBezTo>
                  <a:close/>
                </a:path>
              </a:pathLst>
            </a:custGeom>
            <a:solidFill>
              <a:srgbClr val="FFFEA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TextBox 34"/>
          <p:cNvSpPr txBox="1"/>
          <p:nvPr/>
        </p:nvSpPr>
        <p:spPr>
          <a:xfrm flipH="1">
            <a:off x="2398686" y="5390454"/>
            <a:ext cx="1123661" cy="369332"/>
          </a:xfrm>
          <a:prstGeom prst="rect">
            <a:avLst/>
          </a:prstGeom>
          <a:noFill/>
        </p:spPr>
        <p:txBody>
          <a:bodyPr wrap="square" rtlCol="0">
            <a:spAutoFit/>
          </a:bodyPr>
          <a:lstStyle/>
          <a:p>
            <a:pPr algn="ctr"/>
            <a:r>
              <a:rPr lang="en-US" dirty="0" err="1" smtClean="0"/>
              <a:t>ApoE</a:t>
            </a:r>
            <a:endParaRPr lang="en-US" dirty="0"/>
          </a:p>
        </p:txBody>
      </p:sp>
      <p:sp>
        <p:nvSpPr>
          <p:cNvPr id="37" name="TextBox 36"/>
          <p:cNvSpPr txBox="1"/>
          <p:nvPr/>
        </p:nvSpPr>
        <p:spPr>
          <a:xfrm flipH="1">
            <a:off x="2053719" y="4376201"/>
            <a:ext cx="1629661" cy="369332"/>
          </a:xfrm>
          <a:prstGeom prst="rect">
            <a:avLst/>
          </a:prstGeom>
          <a:noFill/>
        </p:spPr>
        <p:txBody>
          <a:bodyPr wrap="square" rtlCol="0">
            <a:spAutoFit/>
          </a:bodyPr>
          <a:lstStyle/>
          <a:p>
            <a:pPr algn="ctr"/>
            <a:r>
              <a:rPr lang="en-US" dirty="0" smtClean="0"/>
              <a:t>macrophage</a:t>
            </a:r>
            <a:endParaRPr lang="en-US" dirty="0"/>
          </a:p>
        </p:txBody>
      </p:sp>
      <p:sp>
        <p:nvSpPr>
          <p:cNvPr id="39" name="TextBox 38"/>
          <p:cNvSpPr txBox="1"/>
          <p:nvPr/>
        </p:nvSpPr>
        <p:spPr>
          <a:xfrm flipH="1">
            <a:off x="3980151" y="2588024"/>
            <a:ext cx="1597974" cy="830997"/>
          </a:xfrm>
          <a:prstGeom prst="rect">
            <a:avLst/>
          </a:prstGeom>
          <a:noFill/>
          <a:ln>
            <a:noFill/>
          </a:ln>
        </p:spPr>
        <p:txBody>
          <a:bodyPr wrap="square" rtlCol="0">
            <a:spAutoFit/>
          </a:bodyPr>
          <a:lstStyle/>
          <a:p>
            <a:pPr algn="ctr"/>
            <a:r>
              <a:rPr lang="en-US" sz="2400" dirty="0" smtClean="0">
                <a:ln>
                  <a:solidFill>
                    <a:srgbClr val="FF0000"/>
                  </a:solidFill>
                </a:ln>
                <a:solidFill>
                  <a:srgbClr val="FF0000"/>
                </a:solidFill>
              </a:rPr>
              <a:t>Cholesterol Sulfate</a:t>
            </a:r>
            <a:endParaRPr lang="en-US" sz="2000" dirty="0">
              <a:ln>
                <a:solidFill>
                  <a:srgbClr val="FF0000"/>
                </a:solidFill>
              </a:ln>
              <a:solidFill>
                <a:srgbClr val="FF0000"/>
              </a:solidFill>
            </a:endParaRPr>
          </a:p>
        </p:txBody>
      </p:sp>
      <p:sp>
        <p:nvSpPr>
          <p:cNvPr id="40" name="TextBox 39"/>
          <p:cNvSpPr txBox="1"/>
          <p:nvPr/>
        </p:nvSpPr>
        <p:spPr>
          <a:xfrm flipH="1">
            <a:off x="5219321" y="3205010"/>
            <a:ext cx="1123661" cy="369332"/>
          </a:xfrm>
          <a:prstGeom prst="rect">
            <a:avLst/>
          </a:prstGeom>
          <a:noFill/>
        </p:spPr>
        <p:txBody>
          <a:bodyPr wrap="square" rtlCol="0">
            <a:spAutoFit/>
          </a:bodyPr>
          <a:lstStyle/>
          <a:p>
            <a:pPr algn="ctr"/>
            <a:r>
              <a:rPr lang="en-US" dirty="0" smtClean="0"/>
              <a:t>insulin</a:t>
            </a:r>
            <a:endParaRPr lang="en-US" dirty="0"/>
          </a:p>
        </p:txBody>
      </p:sp>
      <p:sp>
        <p:nvSpPr>
          <p:cNvPr id="44" name="Freeform 43"/>
          <p:cNvSpPr/>
          <p:nvPr/>
        </p:nvSpPr>
        <p:spPr>
          <a:xfrm>
            <a:off x="6149521" y="1102611"/>
            <a:ext cx="2161862" cy="3309944"/>
          </a:xfrm>
          <a:custGeom>
            <a:avLst/>
            <a:gdLst>
              <a:gd name="connsiteX0" fmla="*/ 972838 w 2161862"/>
              <a:gd name="connsiteY0" fmla="*/ 0 h 3309944"/>
              <a:gd name="connsiteX1" fmla="*/ 364815 w 2161862"/>
              <a:gd name="connsiteY1" fmla="*/ 729539 h 3309944"/>
              <a:gd name="connsiteX2" fmla="*/ 40535 w 2161862"/>
              <a:gd name="connsiteY2" fmla="*/ 1661727 h 3309944"/>
              <a:gd name="connsiteX3" fmla="*/ 608024 w 2161862"/>
              <a:gd name="connsiteY3" fmla="*/ 2553385 h 3309944"/>
              <a:gd name="connsiteX4" fmla="*/ 2161862 w 2161862"/>
              <a:gd name="connsiteY4" fmla="*/ 3309944 h 3309944"/>
              <a:gd name="connsiteX5" fmla="*/ 2161862 w 2161862"/>
              <a:gd name="connsiteY5" fmla="*/ 3309944 h 330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862" h="3309944">
                <a:moveTo>
                  <a:pt x="972838" y="0"/>
                </a:moveTo>
                <a:cubicBezTo>
                  <a:pt x="746518" y="226292"/>
                  <a:pt x="520199" y="452584"/>
                  <a:pt x="364815" y="729539"/>
                </a:cubicBezTo>
                <a:cubicBezTo>
                  <a:pt x="209431" y="1006494"/>
                  <a:pt x="0" y="1357753"/>
                  <a:pt x="40535" y="1661727"/>
                </a:cubicBezTo>
                <a:cubicBezTo>
                  <a:pt x="81070" y="1965701"/>
                  <a:pt x="254470" y="2278682"/>
                  <a:pt x="608024" y="2553385"/>
                </a:cubicBezTo>
                <a:cubicBezTo>
                  <a:pt x="961578" y="2828088"/>
                  <a:pt x="2161862" y="3309944"/>
                  <a:pt x="2161862" y="3309944"/>
                </a:cubicBezTo>
                <a:lnTo>
                  <a:pt x="2161862" y="330994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5976171" y="2170781"/>
            <a:ext cx="823498" cy="1186626"/>
          </a:xfrm>
          <a:custGeom>
            <a:avLst/>
            <a:gdLst>
              <a:gd name="connsiteX0" fmla="*/ 391837 w 592260"/>
              <a:gd name="connsiteY0" fmla="*/ 40530 h 1186626"/>
              <a:gd name="connsiteX1" fmla="*/ 135116 w 592260"/>
              <a:gd name="connsiteY1" fmla="*/ 81060 h 1186626"/>
              <a:gd name="connsiteX2" fmla="*/ 0 w 592260"/>
              <a:gd name="connsiteY2" fmla="*/ 432319 h 1186626"/>
              <a:gd name="connsiteX3" fmla="*/ 135116 w 592260"/>
              <a:gd name="connsiteY3" fmla="*/ 986228 h 1186626"/>
              <a:gd name="connsiteX4" fmla="*/ 445884 w 592260"/>
              <a:gd name="connsiteY4" fmla="*/ 1175368 h 1186626"/>
              <a:gd name="connsiteX5" fmla="*/ 581000 w 592260"/>
              <a:gd name="connsiteY5" fmla="*/ 1053778 h 1186626"/>
              <a:gd name="connsiteX6" fmla="*/ 378325 w 592260"/>
              <a:gd name="connsiteY6" fmla="*/ 743049 h 1186626"/>
              <a:gd name="connsiteX7" fmla="*/ 337790 w 592260"/>
              <a:gd name="connsiteY7" fmla="*/ 472849 h 1186626"/>
              <a:gd name="connsiteX8" fmla="*/ 391837 w 592260"/>
              <a:gd name="connsiteY8" fmla="*/ 108080 h 1186626"/>
              <a:gd name="connsiteX9" fmla="*/ 283744 w 592260"/>
              <a:gd name="connsiteY9" fmla="*/ 0 h 118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260" h="1186626">
                <a:moveTo>
                  <a:pt x="391837" y="40530"/>
                </a:moveTo>
                <a:cubicBezTo>
                  <a:pt x="296129" y="28146"/>
                  <a:pt x="200422" y="15762"/>
                  <a:pt x="135116" y="81060"/>
                </a:cubicBezTo>
                <a:cubicBezTo>
                  <a:pt x="69810" y="146358"/>
                  <a:pt x="0" y="281458"/>
                  <a:pt x="0" y="432319"/>
                </a:cubicBezTo>
                <a:cubicBezTo>
                  <a:pt x="0" y="583180"/>
                  <a:pt x="60802" y="862387"/>
                  <a:pt x="135116" y="986228"/>
                </a:cubicBezTo>
                <a:cubicBezTo>
                  <a:pt x="209430" y="1110069"/>
                  <a:pt x="371570" y="1164110"/>
                  <a:pt x="445884" y="1175368"/>
                </a:cubicBezTo>
                <a:cubicBezTo>
                  <a:pt x="520198" y="1186626"/>
                  <a:pt x="592260" y="1125831"/>
                  <a:pt x="581000" y="1053778"/>
                </a:cubicBezTo>
                <a:cubicBezTo>
                  <a:pt x="569740" y="981725"/>
                  <a:pt x="418860" y="839870"/>
                  <a:pt x="378325" y="743049"/>
                </a:cubicBezTo>
                <a:cubicBezTo>
                  <a:pt x="337790" y="646228"/>
                  <a:pt x="335538" y="578677"/>
                  <a:pt x="337790" y="472849"/>
                </a:cubicBezTo>
                <a:cubicBezTo>
                  <a:pt x="340042" y="367021"/>
                  <a:pt x="400845" y="186888"/>
                  <a:pt x="391837" y="108080"/>
                </a:cubicBezTo>
                <a:cubicBezTo>
                  <a:pt x="382829" y="29272"/>
                  <a:pt x="283744" y="0"/>
                  <a:pt x="283744"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t> </a:t>
            </a:r>
            <a:endParaRPr lang="en-US" dirty="0"/>
          </a:p>
        </p:txBody>
      </p:sp>
      <p:sp>
        <p:nvSpPr>
          <p:cNvPr id="55" name="TextBox 54"/>
          <p:cNvSpPr txBox="1"/>
          <p:nvPr/>
        </p:nvSpPr>
        <p:spPr>
          <a:xfrm>
            <a:off x="1884612" y="4108143"/>
            <a:ext cx="441647" cy="369332"/>
          </a:xfrm>
          <a:prstGeom prst="rect">
            <a:avLst/>
          </a:prstGeom>
          <a:noFill/>
        </p:spPr>
        <p:txBody>
          <a:bodyPr wrap="none" rtlCol="0">
            <a:spAutoFit/>
          </a:bodyPr>
          <a:lstStyle/>
          <a:p>
            <a:r>
              <a:rPr lang="en-US" dirty="0" smtClean="0"/>
              <a:t>(3)</a:t>
            </a:r>
            <a:endParaRPr lang="en-US" dirty="0"/>
          </a:p>
        </p:txBody>
      </p:sp>
      <p:cxnSp>
        <p:nvCxnSpPr>
          <p:cNvPr id="61" name="Straight Arrow Connector 60"/>
          <p:cNvCxnSpPr/>
          <p:nvPr/>
        </p:nvCxnSpPr>
        <p:spPr>
          <a:xfrm flipV="1">
            <a:off x="5640029" y="2446853"/>
            <a:ext cx="768541" cy="3745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rot="5400000" flipH="1" flipV="1">
            <a:off x="5652608" y="3087906"/>
            <a:ext cx="1079526" cy="4323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V="1">
            <a:off x="3445504" y="4382905"/>
            <a:ext cx="640874" cy="540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rot="10800000">
            <a:off x="4461239" y="5515308"/>
            <a:ext cx="51727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3" name="Up Arrow 92"/>
          <p:cNvSpPr/>
          <p:nvPr/>
        </p:nvSpPr>
        <p:spPr>
          <a:xfrm>
            <a:off x="4611455" y="5608041"/>
            <a:ext cx="168666" cy="22753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5" name="Straight Arrow Connector 94"/>
          <p:cNvCxnSpPr/>
          <p:nvPr/>
        </p:nvCxnSpPr>
        <p:spPr>
          <a:xfrm flipH="1">
            <a:off x="4936921" y="5719080"/>
            <a:ext cx="639696" cy="2253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rot="16200000" flipV="1">
            <a:off x="3874755" y="3615113"/>
            <a:ext cx="363903" cy="4647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rot="16200000" flipH="1">
            <a:off x="2914054" y="2772606"/>
            <a:ext cx="453194" cy="3555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10800000">
            <a:off x="3335052" y="5224024"/>
            <a:ext cx="415888" cy="2928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flipH="1">
            <a:off x="2754509" y="4902704"/>
            <a:ext cx="1123661" cy="369332"/>
          </a:xfrm>
          <a:prstGeom prst="rect">
            <a:avLst/>
          </a:prstGeom>
          <a:noFill/>
        </p:spPr>
        <p:txBody>
          <a:bodyPr wrap="square" rtlCol="0">
            <a:spAutoFit/>
          </a:bodyPr>
          <a:lstStyle/>
          <a:p>
            <a:pPr algn="ctr"/>
            <a:r>
              <a:rPr lang="en-US" dirty="0" smtClean="0"/>
              <a:t>Ch</a:t>
            </a:r>
            <a:endParaRPr lang="en-US" dirty="0"/>
          </a:p>
        </p:txBody>
      </p:sp>
      <p:sp>
        <p:nvSpPr>
          <p:cNvPr id="110" name="Left-Right Arrow 109"/>
          <p:cNvSpPr/>
          <p:nvPr/>
        </p:nvSpPr>
        <p:spPr>
          <a:xfrm>
            <a:off x="2606122" y="5017964"/>
            <a:ext cx="568000" cy="256689"/>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TextBox 110"/>
          <p:cNvSpPr txBox="1"/>
          <p:nvPr/>
        </p:nvSpPr>
        <p:spPr>
          <a:xfrm flipH="1">
            <a:off x="1893509" y="4960534"/>
            <a:ext cx="1123661" cy="369332"/>
          </a:xfrm>
          <a:prstGeom prst="rect">
            <a:avLst/>
          </a:prstGeom>
          <a:noFill/>
        </p:spPr>
        <p:txBody>
          <a:bodyPr wrap="square" rtlCol="0">
            <a:spAutoFit/>
          </a:bodyPr>
          <a:lstStyle/>
          <a:p>
            <a:pPr algn="ctr"/>
            <a:r>
              <a:rPr lang="en-US" dirty="0" smtClean="0"/>
              <a:t>Ch</a:t>
            </a:r>
            <a:endParaRPr lang="en-US" dirty="0"/>
          </a:p>
        </p:txBody>
      </p:sp>
      <p:cxnSp>
        <p:nvCxnSpPr>
          <p:cNvPr id="115" name="Straight Arrow Connector 114"/>
          <p:cNvCxnSpPr>
            <a:stCxn id="126" idx="7"/>
          </p:cNvCxnSpPr>
          <p:nvPr/>
        </p:nvCxnSpPr>
        <p:spPr>
          <a:xfrm rot="5400000" flipH="1" flipV="1">
            <a:off x="1951326" y="2472560"/>
            <a:ext cx="308359" cy="1397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a:stCxn id="11" idx="2"/>
          </p:cNvCxnSpPr>
          <p:nvPr/>
        </p:nvCxnSpPr>
        <p:spPr>
          <a:xfrm rot="5400000">
            <a:off x="2741039" y="1655061"/>
            <a:ext cx="278731" cy="47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a:stCxn id="12" idx="2"/>
            <a:endCxn id="13" idx="0"/>
          </p:cNvCxnSpPr>
          <p:nvPr/>
        </p:nvCxnSpPr>
        <p:spPr>
          <a:xfrm rot="5400000">
            <a:off x="2711499" y="2229508"/>
            <a:ext cx="30397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2" name="Right Arrow 121"/>
          <p:cNvSpPr/>
          <p:nvPr/>
        </p:nvSpPr>
        <p:spPr>
          <a:xfrm>
            <a:off x="2532504" y="2172596"/>
            <a:ext cx="216186" cy="2066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TextBox 95"/>
          <p:cNvSpPr txBox="1"/>
          <p:nvPr/>
        </p:nvSpPr>
        <p:spPr>
          <a:xfrm flipH="1">
            <a:off x="6214821" y="4874543"/>
            <a:ext cx="1685493" cy="400110"/>
          </a:xfrm>
          <a:prstGeom prst="rect">
            <a:avLst/>
          </a:prstGeom>
          <a:noFill/>
        </p:spPr>
        <p:txBody>
          <a:bodyPr wrap="square" rtlCol="0">
            <a:spAutoFit/>
          </a:bodyPr>
          <a:lstStyle/>
          <a:p>
            <a:pPr algn="ctr"/>
            <a:r>
              <a:rPr lang="en-US" sz="2000" dirty="0" smtClean="0">
                <a:solidFill>
                  <a:srgbClr val="000000"/>
                </a:solidFill>
              </a:rPr>
              <a:t>Artery Wall</a:t>
            </a:r>
            <a:endParaRPr lang="en-US" sz="2000" dirty="0">
              <a:solidFill>
                <a:srgbClr val="000000"/>
              </a:solidFill>
            </a:endParaRPr>
          </a:p>
        </p:txBody>
      </p:sp>
      <p:sp>
        <p:nvSpPr>
          <p:cNvPr id="82" name="TextBox 81"/>
          <p:cNvSpPr txBox="1"/>
          <p:nvPr/>
        </p:nvSpPr>
        <p:spPr>
          <a:xfrm>
            <a:off x="5640029" y="6133057"/>
            <a:ext cx="1640668" cy="369332"/>
          </a:xfrm>
          <a:prstGeom prst="rect">
            <a:avLst/>
          </a:prstGeom>
          <a:noFill/>
        </p:spPr>
        <p:txBody>
          <a:bodyPr wrap="none" rtlCol="0">
            <a:spAutoFit/>
          </a:bodyPr>
          <a:lstStyle/>
          <a:p>
            <a:r>
              <a:rPr lang="en-US" dirty="0" smtClean="0"/>
              <a:t>Endothelial Cell</a:t>
            </a:r>
            <a:endParaRPr lang="en-US" dirty="0"/>
          </a:p>
        </p:txBody>
      </p:sp>
      <p:sp>
        <p:nvSpPr>
          <p:cNvPr id="83" name="TextBox 82"/>
          <p:cNvSpPr txBox="1"/>
          <p:nvPr/>
        </p:nvSpPr>
        <p:spPr>
          <a:xfrm>
            <a:off x="336192" y="2663762"/>
            <a:ext cx="992372" cy="923330"/>
          </a:xfrm>
          <a:prstGeom prst="rect">
            <a:avLst/>
          </a:prstGeom>
          <a:noFill/>
        </p:spPr>
        <p:txBody>
          <a:bodyPr wrap="square" rtlCol="0">
            <a:spAutoFit/>
          </a:bodyPr>
          <a:lstStyle/>
          <a:p>
            <a:pPr algn="r"/>
            <a:r>
              <a:rPr lang="en-US" dirty="0" smtClean="0"/>
              <a:t>Red     Blood Cell</a:t>
            </a:r>
            <a:endParaRPr lang="en-US" dirty="0"/>
          </a:p>
        </p:txBody>
      </p:sp>
      <p:sp>
        <p:nvSpPr>
          <p:cNvPr id="85" name="TextBox 84"/>
          <p:cNvSpPr txBox="1"/>
          <p:nvPr/>
        </p:nvSpPr>
        <p:spPr>
          <a:xfrm>
            <a:off x="2506364" y="3475417"/>
            <a:ext cx="902811" cy="369332"/>
          </a:xfrm>
          <a:prstGeom prst="rect">
            <a:avLst/>
          </a:prstGeom>
          <a:noFill/>
        </p:spPr>
        <p:txBody>
          <a:bodyPr wrap="none" rtlCol="0">
            <a:spAutoFit/>
          </a:bodyPr>
          <a:lstStyle/>
          <a:p>
            <a:r>
              <a:rPr lang="en-US" dirty="0" smtClean="0"/>
              <a:t>Platelet</a:t>
            </a:r>
            <a:endParaRPr lang="en-US" dirty="0"/>
          </a:p>
        </p:txBody>
      </p:sp>
      <p:sp>
        <p:nvSpPr>
          <p:cNvPr id="98" name="TextBox 97"/>
          <p:cNvSpPr txBox="1"/>
          <p:nvPr/>
        </p:nvSpPr>
        <p:spPr>
          <a:xfrm>
            <a:off x="6603450" y="2510312"/>
            <a:ext cx="1159292" cy="400110"/>
          </a:xfrm>
          <a:prstGeom prst="rect">
            <a:avLst/>
          </a:prstGeom>
          <a:noFill/>
        </p:spPr>
        <p:txBody>
          <a:bodyPr wrap="none" rtlCol="0">
            <a:spAutoFit/>
          </a:bodyPr>
          <a:lstStyle/>
          <a:p>
            <a:r>
              <a:rPr lang="en-US" sz="2000" dirty="0" smtClean="0"/>
              <a:t>Lipid Raft</a:t>
            </a:r>
            <a:endParaRPr lang="en-US" sz="2000" dirty="0"/>
          </a:p>
        </p:txBody>
      </p:sp>
      <p:sp>
        <p:nvSpPr>
          <p:cNvPr id="102" name="Title 1"/>
          <p:cNvSpPr>
            <a:spLocks noGrp="1"/>
          </p:cNvSpPr>
          <p:nvPr>
            <p:ph type="title"/>
          </p:nvPr>
        </p:nvSpPr>
        <p:spPr>
          <a:xfrm>
            <a:off x="457200" y="-102714"/>
            <a:ext cx="8229600" cy="1143000"/>
          </a:xfrm>
        </p:spPr>
        <p:txBody>
          <a:bodyPr>
            <a:normAutofit/>
          </a:bodyPr>
          <a:lstStyle/>
          <a:p>
            <a:r>
              <a:rPr lang="en-US" b="1" dirty="0" smtClean="0"/>
              <a:t>Putting it All Together</a:t>
            </a:r>
            <a:endParaRPr lang="en-US" b="1" dirty="0"/>
          </a:p>
        </p:txBody>
      </p:sp>
      <p:cxnSp>
        <p:nvCxnSpPr>
          <p:cNvPr id="109" name="Straight Arrow Connector 108"/>
          <p:cNvCxnSpPr/>
          <p:nvPr/>
        </p:nvCxnSpPr>
        <p:spPr>
          <a:xfrm flipV="1">
            <a:off x="3884079" y="3052428"/>
            <a:ext cx="281342" cy="224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7" name="Freeform 116"/>
          <p:cNvSpPr/>
          <p:nvPr/>
        </p:nvSpPr>
        <p:spPr>
          <a:xfrm>
            <a:off x="3807178" y="3843867"/>
            <a:ext cx="1509888" cy="821266"/>
          </a:xfrm>
          <a:custGeom>
            <a:avLst/>
            <a:gdLst>
              <a:gd name="connsiteX0" fmla="*/ 646289 w 1509888"/>
              <a:gd name="connsiteY0" fmla="*/ 0 h 821266"/>
              <a:gd name="connsiteX1" fmla="*/ 53622 w 1509888"/>
              <a:gd name="connsiteY1" fmla="*/ 203200 h 821266"/>
              <a:gd name="connsiteX2" fmla="*/ 324555 w 1509888"/>
              <a:gd name="connsiteY2" fmla="*/ 745066 h 821266"/>
              <a:gd name="connsiteX3" fmla="*/ 1340555 w 1509888"/>
              <a:gd name="connsiteY3" fmla="*/ 660400 h 821266"/>
              <a:gd name="connsiteX4" fmla="*/ 1340555 w 1509888"/>
              <a:gd name="connsiteY4" fmla="*/ 118533 h 821266"/>
              <a:gd name="connsiteX5" fmla="*/ 561622 w 1509888"/>
              <a:gd name="connsiteY5" fmla="*/ 33866 h 821266"/>
              <a:gd name="connsiteX6" fmla="*/ 561622 w 1509888"/>
              <a:gd name="connsiteY6" fmla="*/ 33866 h 821266"/>
              <a:gd name="connsiteX7" fmla="*/ 561622 w 1509888"/>
              <a:gd name="connsiteY7" fmla="*/ 33866 h 82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9888" h="821266">
                <a:moveTo>
                  <a:pt x="646289" y="0"/>
                </a:moveTo>
                <a:cubicBezTo>
                  <a:pt x="376766" y="39511"/>
                  <a:pt x="107244" y="79022"/>
                  <a:pt x="53622" y="203200"/>
                </a:cubicBezTo>
                <a:cubicBezTo>
                  <a:pt x="0" y="327378"/>
                  <a:pt x="110066" y="668866"/>
                  <a:pt x="324555" y="745066"/>
                </a:cubicBezTo>
                <a:cubicBezTo>
                  <a:pt x="539044" y="821266"/>
                  <a:pt x="1171222" y="764822"/>
                  <a:pt x="1340555" y="660400"/>
                </a:cubicBezTo>
                <a:cubicBezTo>
                  <a:pt x="1509888" y="555978"/>
                  <a:pt x="1470377" y="222955"/>
                  <a:pt x="1340555" y="118533"/>
                </a:cubicBezTo>
                <a:cubicBezTo>
                  <a:pt x="1210733" y="14111"/>
                  <a:pt x="561622" y="33866"/>
                  <a:pt x="561622" y="33866"/>
                </a:cubicBezTo>
                <a:lnTo>
                  <a:pt x="561622" y="33866"/>
                </a:lnTo>
                <a:lnTo>
                  <a:pt x="561622" y="33866"/>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Freeform 117"/>
          <p:cNvSpPr/>
          <p:nvPr/>
        </p:nvSpPr>
        <p:spPr>
          <a:xfrm>
            <a:off x="3756378" y="2238022"/>
            <a:ext cx="2071511" cy="1295400"/>
          </a:xfrm>
          <a:custGeom>
            <a:avLst/>
            <a:gdLst>
              <a:gd name="connsiteX0" fmla="*/ 883355 w 2071511"/>
              <a:gd name="connsiteY0" fmla="*/ 132645 h 1295400"/>
              <a:gd name="connsiteX1" fmla="*/ 104422 w 2071511"/>
              <a:gd name="connsiteY1" fmla="*/ 352778 h 1295400"/>
              <a:gd name="connsiteX2" fmla="*/ 256822 w 2071511"/>
              <a:gd name="connsiteY2" fmla="*/ 1148645 h 1295400"/>
              <a:gd name="connsiteX3" fmla="*/ 1323622 w 2071511"/>
              <a:gd name="connsiteY3" fmla="*/ 1233311 h 1295400"/>
              <a:gd name="connsiteX4" fmla="*/ 2017889 w 2071511"/>
              <a:gd name="connsiteY4" fmla="*/ 826911 h 1295400"/>
              <a:gd name="connsiteX5" fmla="*/ 1645355 w 2071511"/>
              <a:gd name="connsiteY5" fmla="*/ 115711 h 1295400"/>
              <a:gd name="connsiteX6" fmla="*/ 747889 w 2071511"/>
              <a:gd name="connsiteY6" fmla="*/ 132645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1511" h="1295400">
                <a:moveTo>
                  <a:pt x="883355" y="132645"/>
                </a:moveTo>
                <a:cubicBezTo>
                  <a:pt x="546099" y="158045"/>
                  <a:pt x="208844" y="183445"/>
                  <a:pt x="104422" y="352778"/>
                </a:cubicBezTo>
                <a:cubicBezTo>
                  <a:pt x="0" y="522111"/>
                  <a:pt x="53622" y="1001890"/>
                  <a:pt x="256822" y="1148645"/>
                </a:cubicBezTo>
                <a:cubicBezTo>
                  <a:pt x="460022" y="1295400"/>
                  <a:pt x="1030111" y="1286933"/>
                  <a:pt x="1323622" y="1233311"/>
                </a:cubicBezTo>
                <a:cubicBezTo>
                  <a:pt x="1617133" y="1179689"/>
                  <a:pt x="1964267" y="1013178"/>
                  <a:pt x="2017889" y="826911"/>
                </a:cubicBezTo>
                <a:cubicBezTo>
                  <a:pt x="2071511" y="640644"/>
                  <a:pt x="1857022" y="231422"/>
                  <a:pt x="1645355" y="115711"/>
                </a:cubicBezTo>
                <a:cubicBezTo>
                  <a:pt x="1433688" y="0"/>
                  <a:pt x="1090788" y="66322"/>
                  <a:pt x="747889" y="13264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Freeform 119"/>
          <p:cNvSpPr/>
          <p:nvPr/>
        </p:nvSpPr>
        <p:spPr>
          <a:xfrm>
            <a:off x="3434645" y="5063067"/>
            <a:ext cx="2452511" cy="965200"/>
          </a:xfrm>
          <a:custGeom>
            <a:avLst/>
            <a:gdLst>
              <a:gd name="connsiteX0" fmla="*/ 1137355 w 2452511"/>
              <a:gd name="connsiteY0" fmla="*/ 0 h 965200"/>
              <a:gd name="connsiteX1" fmla="*/ 155222 w 2452511"/>
              <a:gd name="connsiteY1" fmla="*/ 186266 h 965200"/>
              <a:gd name="connsiteX2" fmla="*/ 206022 w 2452511"/>
              <a:gd name="connsiteY2" fmla="*/ 829733 h 965200"/>
              <a:gd name="connsiteX3" fmla="*/ 1103488 w 2452511"/>
              <a:gd name="connsiteY3" fmla="*/ 795866 h 965200"/>
              <a:gd name="connsiteX4" fmla="*/ 2051755 w 2452511"/>
              <a:gd name="connsiteY4" fmla="*/ 863600 h 965200"/>
              <a:gd name="connsiteX5" fmla="*/ 2288822 w 2452511"/>
              <a:gd name="connsiteY5" fmla="*/ 186266 h 965200"/>
              <a:gd name="connsiteX6" fmla="*/ 1069622 w 2452511"/>
              <a:gd name="connsiteY6" fmla="*/ 16933 h 965200"/>
              <a:gd name="connsiteX7" fmla="*/ 1069622 w 2452511"/>
              <a:gd name="connsiteY7" fmla="*/ 16933 h 96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2511" h="965200">
                <a:moveTo>
                  <a:pt x="1137355" y="0"/>
                </a:moveTo>
                <a:cubicBezTo>
                  <a:pt x="723899" y="23988"/>
                  <a:pt x="310444" y="47977"/>
                  <a:pt x="155222" y="186266"/>
                </a:cubicBezTo>
                <a:cubicBezTo>
                  <a:pt x="0" y="324555"/>
                  <a:pt x="47978" y="728133"/>
                  <a:pt x="206022" y="829733"/>
                </a:cubicBezTo>
                <a:cubicBezTo>
                  <a:pt x="364066" y="931333"/>
                  <a:pt x="795866" y="790222"/>
                  <a:pt x="1103488" y="795866"/>
                </a:cubicBezTo>
                <a:cubicBezTo>
                  <a:pt x="1411110" y="801510"/>
                  <a:pt x="1854199" y="965200"/>
                  <a:pt x="2051755" y="863600"/>
                </a:cubicBezTo>
                <a:cubicBezTo>
                  <a:pt x="2249311" y="762000"/>
                  <a:pt x="2452511" y="327377"/>
                  <a:pt x="2288822" y="186266"/>
                </a:cubicBezTo>
                <a:cubicBezTo>
                  <a:pt x="2125133" y="45155"/>
                  <a:pt x="1069622" y="16933"/>
                  <a:pt x="1069622" y="16933"/>
                </a:cubicBezTo>
                <a:lnTo>
                  <a:pt x="1069622" y="1693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TextBox 122"/>
          <p:cNvSpPr txBox="1"/>
          <p:nvPr/>
        </p:nvSpPr>
        <p:spPr>
          <a:xfrm>
            <a:off x="3631480" y="6014526"/>
            <a:ext cx="2149672" cy="369332"/>
          </a:xfrm>
          <a:prstGeom prst="rect">
            <a:avLst/>
          </a:prstGeom>
          <a:noFill/>
        </p:spPr>
        <p:txBody>
          <a:bodyPr wrap="none" rtlCol="0">
            <a:spAutoFit/>
          </a:bodyPr>
          <a:lstStyle/>
          <a:p>
            <a:r>
              <a:rPr lang="en-US" dirty="0" smtClean="0"/>
              <a:t>Inflammatory Agents</a:t>
            </a:r>
            <a:endParaRPr lang="en-US" dirty="0"/>
          </a:p>
        </p:txBody>
      </p:sp>
      <p:sp>
        <p:nvSpPr>
          <p:cNvPr id="59" name="TextBox 58"/>
          <p:cNvSpPr txBox="1"/>
          <p:nvPr/>
        </p:nvSpPr>
        <p:spPr>
          <a:xfrm>
            <a:off x="7095817" y="1314692"/>
            <a:ext cx="924058" cy="1015663"/>
          </a:xfrm>
          <a:prstGeom prst="rect">
            <a:avLst/>
          </a:prstGeom>
          <a:solidFill>
            <a:srgbClr val="FCF9D6"/>
          </a:solidFill>
          <a:ln>
            <a:solidFill>
              <a:srgbClr val="000000"/>
            </a:solidFill>
          </a:ln>
        </p:spPr>
        <p:txBody>
          <a:bodyPr wrap="square" rtlCol="0">
            <a:spAutoFit/>
          </a:bodyPr>
          <a:lstStyle/>
          <a:p>
            <a:pPr algn="ctr"/>
            <a:r>
              <a:rPr lang="en-US" sz="2000" dirty="0" smtClean="0"/>
              <a:t>Heart muscle cell</a:t>
            </a:r>
            <a:endParaRPr lang="en-US" sz="2000" dirty="0"/>
          </a:p>
        </p:txBody>
      </p:sp>
      <p:sp>
        <p:nvSpPr>
          <p:cNvPr id="63" name="Freeform 62"/>
          <p:cNvSpPr/>
          <p:nvPr/>
        </p:nvSpPr>
        <p:spPr>
          <a:xfrm>
            <a:off x="1871362" y="900665"/>
            <a:ext cx="1952431" cy="2627689"/>
          </a:xfrm>
          <a:custGeom>
            <a:avLst/>
            <a:gdLst>
              <a:gd name="connsiteX0" fmla="*/ 1790291 w 1952431"/>
              <a:gd name="connsiteY0" fmla="*/ 2003979 h 2627689"/>
              <a:gd name="connsiteX1" fmla="*/ 1884873 w 1952431"/>
              <a:gd name="connsiteY1" fmla="*/ 923181 h 2627689"/>
              <a:gd name="connsiteX2" fmla="*/ 1384942 w 1952431"/>
              <a:gd name="connsiteY2" fmla="*/ 126093 h 2627689"/>
              <a:gd name="connsiteX3" fmla="*/ 209430 w 1952431"/>
              <a:gd name="connsiteY3" fmla="*/ 166623 h 2627689"/>
              <a:gd name="connsiteX4" fmla="*/ 128360 w 1952431"/>
              <a:gd name="connsiteY4" fmla="*/ 1112321 h 2627689"/>
              <a:gd name="connsiteX5" fmla="*/ 668826 w 1952431"/>
              <a:gd name="connsiteY5" fmla="*/ 2436298 h 2627689"/>
              <a:gd name="connsiteX6" fmla="*/ 1614640 w 1952431"/>
              <a:gd name="connsiteY6" fmla="*/ 2260669 h 2627689"/>
              <a:gd name="connsiteX7" fmla="*/ 1830826 w 1952431"/>
              <a:gd name="connsiteY7" fmla="*/ 1693250 h 262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2431" h="2627689">
                <a:moveTo>
                  <a:pt x="1790291" y="2003979"/>
                </a:moveTo>
                <a:cubicBezTo>
                  <a:pt x="1871361" y="1620070"/>
                  <a:pt x="1952431" y="1236162"/>
                  <a:pt x="1884873" y="923181"/>
                </a:cubicBezTo>
                <a:cubicBezTo>
                  <a:pt x="1817315" y="610200"/>
                  <a:pt x="1664182" y="252186"/>
                  <a:pt x="1384942" y="126093"/>
                </a:cubicBezTo>
                <a:cubicBezTo>
                  <a:pt x="1105702" y="0"/>
                  <a:pt x="418860" y="2252"/>
                  <a:pt x="209430" y="166623"/>
                </a:cubicBezTo>
                <a:cubicBezTo>
                  <a:pt x="0" y="330994"/>
                  <a:pt x="51794" y="734042"/>
                  <a:pt x="128360" y="1112321"/>
                </a:cubicBezTo>
                <a:cubicBezTo>
                  <a:pt x="204926" y="1490600"/>
                  <a:pt x="421113" y="2244907"/>
                  <a:pt x="668826" y="2436298"/>
                </a:cubicBezTo>
                <a:cubicBezTo>
                  <a:pt x="916539" y="2627689"/>
                  <a:pt x="1420973" y="2384510"/>
                  <a:pt x="1614640" y="2260669"/>
                </a:cubicBezTo>
                <a:cubicBezTo>
                  <a:pt x="1808307" y="2136828"/>
                  <a:pt x="1830826" y="1693250"/>
                  <a:pt x="1830826" y="169325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TextBox 63"/>
          <p:cNvSpPr txBox="1"/>
          <p:nvPr/>
        </p:nvSpPr>
        <p:spPr>
          <a:xfrm>
            <a:off x="336192" y="1708189"/>
            <a:ext cx="2034882" cy="400110"/>
          </a:xfrm>
          <a:prstGeom prst="rect">
            <a:avLst/>
          </a:prstGeom>
          <a:solidFill>
            <a:srgbClr val="FFFFD8"/>
          </a:solidFill>
          <a:ln>
            <a:solidFill>
              <a:srgbClr val="000000"/>
            </a:solidFill>
          </a:ln>
        </p:spPr>
        <p:txBody>
          <a:bodyPr wrap="none" rtlCol="0">
            <a:spAutoFit/>
          </a:bodyPr>
          <a:lstStyle/>
          <a:p>
            <a:r>
              <a:rPr lang="en-US" sz="2000" dirty="0" smtClean="0"/>
              <a:t>Synthesize sulfate</a:t>
            </a:r>
            <a:endParaRPr lang="en-US" sz="2000" dirty="0"/>
          </a:p>
        </p:txBody>
      </p:sp>
    </p:spTree>
    <p:extLst>
      <p:ext uri="{BB962C8B-B14F-4D97-AF65-F5344CB8AC3E}">
        <p14:creationId xmlns:p14="http://schemas.microsoft.com/office/powerpoint/2010/main" val="51315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
                                        </p:tgtEl>
                                        <p:attrNameLst>
                                          <p:attrName>style.visibility</p:attrName>
                                        </p:attrNameLst>
                                      </p:cBhvr>
                                      <p:to>
                                        <p:strVal val="visible"/>
                                      </p:to>
                                    </p:set>
                                  </p:childTnLst>
                                  <p:subTnLst>
                                    <p:set>
                                      <p:cBhvr override="childStyle">
                                        <p:cTn dur="1" fill="hold" display="0" masterRel="nextClick" afterEffect="1"/>
                                        <p:tgtEl>
                                          <p:spTgt spid="12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childTnLst>
                                  <p:subTnLst>
                                    <p:set>
                                      <p:cBhvr override="childStyle">
                                        <p:cTn dur="1" fill="hold" display="0" masterRel="nextClick" afterEffect="1"/>
                                        <p:tgtEl>
                                          <p:spTgt spid="11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wipe(left)">
                                      <p:cBhvr>
                                        <p:cTn id="4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p:bldP spid="117" grpId="0" animBg="1"/>
      <p:bldP spid="118" grpId="0" animBg="1"/>
      <p:bldP spid="120" grpId="0" animBg="1"/>
      <p:bldP spid="63" grpId="0" animBg="1"/>
      <p:bldP spid="6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Brits Love Statins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a:t>Eight million Britons now take statins compared to five million a decade ago.</a:t>
            </a:r>
            <a:br>
              <a:rPr lang="en-US" dirty="0"/>
            </a:br>
            <a:r>
              <a:rPr lang="en-US" dirty="0" smtClean="0"/>
              <a:t> </a:t>
            </a:r>
            <a:endParaRPr lang="en-US" dirty="0"/>
          </a:p>
          <a:p>
            <a:r>
              <a:rPr lang="en-US" dirty="0" smtClean="0"/>
              <a:t>Top </a:t>
            </a:r>
            <a:r>
              <a:rPr lang="en-US" dirty="0"/>
              <a:t>prescriber of anti-cholesterol drugs in </a:t>
            </a:r>
            <a:r>
              <a:rPr lang="en-US" dirty="0" smtClean="0"/>
              <a:t>Europe</a:t>
            </a:r>
            <a:endParaRPr lang="en-US" dirty="0"/>
          </a:p>
          <a:p>
            <a:endParaRPr lang="en-US" dirty="0" smtClean="0"/>
          </a:p>
          <a:p>
            <a:r>
              <a:rPr lang="en-US" dirty="0" smtClean="0"/>
              <a:t>One </a:t>
            </a:r>
            <a:r>
              <a:rPr lang="en-US" dirty="0"/>
              <a:t>in five who take statins suffer side effects including muscle pain, memory disturbance, cataracts and diabetes.</a:t>
            </a:r>
            <a:br>
              <a:rPr lang="en-US" dirty="0"/>
            </a:br>
            <a:r>
              <a:rPr lang="en-US" dirty="0" smtClean="0"/>
              <a:t> </a:t>
            </a:r>
            <a:endParaRPr lang="en-US" dirty="0"/>
          </a:p>
          <a:p>
            <a:endParaRPr lang="en-US" dirty="0"/>
          </a:p>
        </p:txBody>
      </p:sp>
      <p:sp>
        <p:nvSpPr>
          <p:cNvPr id="4" name="TextBox 3"/>
          <p:cNvSpPr txBox="1"/>
          <p:nvPr/>
        </p:nvSpPr>
        <p:spPr>
          <a:xfrm>
            <a:off x="2802688" y="5646389"/>
            <a:ext cx="6341312" cy="1231106"/>
          </a:xfrm>
          <a:prstGeom prst="rect">
            <a:avLst/>
          </a:prstGeom>
          <a:noFill/>
        </p:spPr>
        <p:txBody>
          <a:bodyPr wrap="none" rtlCol="0">
            <a:spAutoFit/>
          </a:bodyPr>
          <a:lstStyle/>
          <a:p>
            <a:pPr algn="r"/>
            <a:r>
              <a:rPr lang="en-US" sz="2000" dirty="0" smtClean="0">
                <a:solidFill>
                  <a:srgbClr val="FF0000"/>
                </a:solidFill>
              </a:rPr>
              <a:t>*</a:t>
            </a:r>
            <a:r>
              <a:rPr lang="en-US" sz="2000" dirty="0" smtClean="0"/>
              <a:t>Daniel Martin, </a:t>
            </a:r>
            <a:r>
              <a:rPr lang="en-US" sz="2000" dirty="0" err="1" smtClean="0"/>
              <a:t>MailOnLine</a:t>
            </a:r>
            <a:endParaRPr lang="en-US" sz="2000" dirty="0" smtClean="0"/>
          </a:p>
          <a:p>
            <a:pPr algn="r"/>
            <a:r>
              <a:rPr lang="en-US" dirty="0" err="1" smtClean="0"/>
              <a:t>dailymail.co.uk</a:t>
            </a:r>
            <a:r>
              <a:rPr lang="en-US" dirty="0"/>
              <a:t>/health/article-2529283</a:t>
            </a:r>
            <a:r>
              <a:rPr lang="en-US" dirty="0" smtClean="0"/>
              <a:t>/</a:t>
            </a:r>
          </a:p>
          <a:p>
            <a:pPr algn="r"/>
            <a:r>
              <a:rPr lang="en-US" dirty="0" smtClean="0"/>
              <a:t>UK</a:t>
            </a:r>
            <a:r>
              <a:rPr lang="en-US" dirty="0"/>
              <a:t>-statins-capital-Europe-With-1-8-taking</a:t>
            </a:r>
            <a:r>
              <a:rPr lang="en-US" dirty="0" smtClean="0"/>
              <a:t>-</a:t>
            </a:r>
          </a:p>
          <a:p>
            <a:pPr algn="r"/>
            <a:r>
              <a:rPr lang="en-US" dirty="0" smtClean="0"/>
              <a:t>cholesterol</a:t>
            </a:r>
            <a:r>
              <a:rPr lang="en-US" dirty="0"/>
              <a:t>-busting-drugs-used-replacement-healthier-living.html</a:t>
            </a:r>
          </a:p>
        </p:txBody>
      </p:sp>
    </p:spTree>
    <p:extLst>
      <p:ext uri="{BB962C8B-B14F-4D97-AF65-F5344CB8AC3E}">
        <p14:creationId xmlns:p14="http://schemas.microsoft.com/office/powerpoint/2010/main" val="49205268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Statins Increase Plaque Calcification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6673 </a:t>
            </a:r>
            <a:r>
              <a:rPr lang="en-US" dirty="0"/>
              <a:t>people studied (2413 on statins 4260 not on statins)</a:t>
            </a:r>
          </a:p>
          <a:p>
            <a:r>
              <a:rPr lang="en-US" dirty="0"/>
              <a:t>Mean age 59, 55% male</a:t>
            </a:r>
          </a:p>
          <a:p>
            <a:r>
              <a:rPr lang="en-US" dirty="0"/>
              <a:t>Evaluated using coronary CT angiography - noninvasive method to visualize atherosclerotic features</a:t>
            </a:r>
          </a:p>
          <a:p>
            <a:r>
              <a:rPr lang="en-US" dirty="0"/>
              <a:t>Statin use was associated with </a:t>
            </a:r>
            <a:r>
              <a:rPr lang="en-US" i="1" dirty="0">
                <a:solidFill>
                  <a:srgbClr val="FF0000"/>
                </a:solidFill>
              </a:rPr>
              <a:t>increased</a:t>
            </a:r>
            <a:r>
              <a:rPr lang="en-US" i="1" dirty="0"/>
              <a:t> </a:t>
            </a:r>
            <a:r>
              <a:rPr lang="en-US" dirty="0"/>
              <a:t>prevalence of calcified plaque and </a:t>
            </a:r>
            <a:r>
              <a:rPr lang="en-US" i="1" dirty="0">
                <a:solidFill>
                  <a:srgbClr val="FF0000"/>
                </a:solidFill>
              </a:rPr>
              <a:t>increasing</a:t>
            </a:r>
            <a:r>
              <a:rPr lang="en-US" dirty="0">
                <a:solidFill>
                  <a:srgbClr val="FF0000"/>
                </a:solidFill>
              </a:rPr>
              <a:t> </a:t>
            </a:r>
            <a:r>
              <a:rPr lang="en-US" dirty="0"/>
              <a:t>numbers of coronary segments possessing calcified plaque</a:t>
            </a:r>
          </a:p>
          <a:p>
            <a:endParaRPr lang="en-US" dirty="0"/>
          </a:p>
        </p:txBody>
      </p:sp>
      <p:sp>
        <p:nvSpPr>
          <p:cNvPr id="4" name="TextBox 3"/>
          <p:cNvSpPr txBox="1"/>
          <p:nvPr/>
        </p:nvSpPr>
        <p:spPr>
          <a:xfrm>
            <a:off x="346700" y="6401683"/>
            <a:ext cx="8797300" cy="461665"/>
          </a:xfrm>
          <a:prstGeom prst="rect">
            <a:avLst/>
          </a:prstGeom>
          <a:noFill/>
        </p:spPr>
        <p:txBody>
          <a:bodyPr wrap="none" rtlCol="0">
            <a:spAutoFit/>
          </a:bodyPr>
          <a:lstStyle/>
          <a:p>
            <a:r>
              <a:rPr lang="it-IT" sz="2400" dirty="0">
                <a:solidFill>
                  <a:srgbClr val="FF0000"/>
                </a:solidFill>
              </a:rPr>
              <a:t>*</a:t>
            </a:r>
            <a:r>
              <a:rPr lang="it-IT" sz="2400" dirty="0" err="1"/>
              <a:t>R</a:t>
            </a:r>
            <a:r>
              <a:rPr lang="it-IT" sz="2400" dirty="0"/>
              <a:t>. </a:t>
            </a:r>
            <a:r>
              <a:rPr lang="it-IT" sz="2400" dirty="0" err="1"/>
              <a:t>Nakazato</a:t>
            </a:r>
            <a:r>
              <a:rPr lang="it-IT" sz="2400" dirty="0"/>
              <a:t> et al. </a:t>
            </a:r>
            <a:r>
              <a:rPr lang="it-IT" sz="2400" dirty="0" err="1"/>
              <a:t>Atherosclerosis</a:t>
            </a:r>
            <a:r>
              <a:rPr lang="it-IT" sz="2400" dirty="0"/>
              <a:t> 225(1), 148-153, </a:t>
            </a:r>
            <a:r>
              <a:rPr lang="it-IT" sz="2400" dirty="0" err="1"/>
              <a:t>November</a:t>
            </a:r>
            <a:r>
              <a:rPr lang="it-IT" sz="2400" dirty="0"/>
              <a:t> 2012.</a:t>
            </a:r>
            <a:endParaRPr lang="en-US" sz="2400" dirty="0"/>
          </a:p>
        </p:txBody>
      </p:sp>
    </p:spTree>
    <p:extLst>
      <p:ext uri="{BB962C8B-B14F-4D97-AF65-F5344CB8AC3E}">
        <p14:creationId xmlns:p14="http://schemas.microsoft.com/office/powerpoint/2010/main" val="135674061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94240" cy="1143000"/>
          </a:xfrm>
        </p:spPr>
        <p:txBody>
          <a:bodyPr>
            <a:noAutofit/>
          </a:bodyPr>
          <a:lstStyle/>
          <a:p>
            <a:r>
              <a:rPr lang="en-US" sz="3600" b="1" dirty="0" smtClean="0"/>
              <a:t>“Heart </a:t>
            </a:r>
            <a:r>
              <a:rPr lang="en-US" sz="3600" b="1" dirty="0"/>
              <a:t>Stents Still Overused, Experts </a:t>
            </a:r>
            <a:r>
              <a:rPr lang="en-US" sz="3600" b="1" dirty="0" smtClean="0"/>
              <a:t>Say”</a:t>
            </a:r>
            <a:r>
              <a:rPr lang="en-US" sz="3600" b="1" dirty="0" smtClean="0">
                <a:solidFill>
                  <a:srgbClr val="FF0000"/>
                </a:solidFill>
              </a:rPr>
              <a:t>*</a:t>
            </a:r>
            <a:r>
              <a:rPr lang="en-US" sz="3600" dirty="0">
                <a:solidFill>
                  <a:srgbClr val="FF0000"/>
                </a:solidFill>
              </a:rPr>
              <a:t/>
            </a:r>
            <a:br>
              <a:rPr lang="en-US" sz="3600" dirty="0">
                <a:solidFill>
                  <a:srgbClr val="FF0000"/>
                </a:solidFill>
              </a:rPr>
            </a:br>
            <a:endParaRPr lang="en-US" sz="3600" dirty="0">
              <a:solidFill>
                <a:srgbClr val="FF0000"/>
              </a:solidFill>
            </a:endParaRPr>
          </a:p>
        </p:txBody>
      </p:sp>
      <p:sp>
        <p:nvSpPr>
          <p:cNvPr id="3" name="Content Placeholder 2"/>
          <p:cNvSpPr>
            <a:spLocks noGrp="1"/>
          </p:cNvSpPr>
          <p:nvPr>
            <p:ph idx="1"/>
          </p:nvPr>
        </p:nvSpPr>
        <p:spPr>
          <a:xfrm>
            <a:off x="290662" y="1267060"/>
            <a:ext cx="8229600" cy="4525963"/>
          </a:xfrm>
        </p:spPr>
        <p:txBody>
          <a:bodyPr>
            <a:normAutofit lnSpcReduction="10000"/>
          </a:bodyPr>
          <a:lstStyle/>
          <a:p>
            <a:r>
              <a:rPr lang="en-US" dirty="0" smtClean="0"/>
              <a:t>Two misconceptions</a:t>
            </a:r>
          </a:p>
          <a:p>
            <a:pPr lvl="1"/>
            <a:r>
              <a:rPr lang="en-US" dirty="0" smtClean="0"/>
              <a:t>Heart attack caused by blocked artery</a:t>
            </a:r>
          </a:p>
          <a:p>
            <a:pPr lvl="1"/>
            <a:r>
              <a:rPr lang="en-US" dirty="0" smtClean="0"/>
              <a:t>Eating fatty foods induces fat build-up</a:t>
            </a:r>
          </a:p>
          <a:p>
            <a:r>
              <a:rPr lang="en-US" dirty="0" smtClean="0"/>
              <a:t>Heart attack is actually caused by thrombus formation (blood clot) that often occurs in a region of the artery where plaque is not obstructive</a:t>
            </a:r>
          </a:p>
          <a:p>
            <a:r>
              <a:rPr lang="en-US" dirty="0" smtClean="0"/>
              <a:t>Stent insertion is expensive and is not living up to the promise of protection</a:t>
            </a:r>
            <a:endParaRPr lang="en-US" dirty="0"/>
          </a:p>
        </p:txBody>
      </p:sp>
      <p:sp>
        <p:nvSpPr>
          <p:cNvPr id="4" name="TextBox 3"/>
          <p:cNvSpPr txBox="1"/>
          <p:nvPr/>
        </p:nvSpPr>
        <p:spPr>
          <a:xfrm>
            <a:off x="3322603" y="6307039"/>
            <a:ext cx="5730806" cy="461665"/>
          </a:xfrm>
          <a:prstGeom prst="rect">
            <a:avLst/>
          </a:prstGeom>
          <a:noFill/>
        </p:spPr>
        <p:txBody>
          <a:bodyPr wrap="none" rtlCol="0">
            <a:spAutoFit/>
          </a:bodyPr>
          <a:lstStyle/>
          <a:p>
            <a:r>
              <a:rPr lang="en-US" sz="2400" dirty="0" smtClean="0">
                <a:solidFill>
                  <a:srgbClr val="FF0000"/>
                </a:solidFill>
              </a:rPr>
              <a:t>*</a:t>
            </a:r>
            <a:r>
              <a:rPr lang="fr-FR" sz="2400" dirty="0" err="1" smtClean="0"/>
              <a:t>Anahad</a:t>
            </a:r>
            <a:r>
              <a:rPr lang="fr-FR" sz="2400" dirty="0" smtClean="0"/>
              <a:t> </a:t>
            </a:r>
            <a:r>
              <a:rPr lang="fr-FR" sz="2400" dirty="0" err="1" smtClean="0"/>
              <a:t>O’Connor</a:t>
            </a:r>
            <a:r>
              <a:rPr lang="fr-FR" sz="2400" dirty="0" smtClean="0"/>
              <a:t>, NY Times, </a:t>
            </a:r>
            <a:r>
              <a:rPr lang="fr-FR" sz="2400" dirty="0" err="1" smtClean="0"/>
              <a:t>Aug</a:t>
            </a:r>
            <a:r>
              <a:rPr lang="fr-FR" sz="2400" dirty="0" smtClean="0"/>
              <a:t>. 16, 2013 </a:t>
            </a:r>
            <a:endParaRPr lang="en-US" sz="2400" dirty="0"/>
          </a:p>
        </p:txBody>
      </p:sp>
    </p:spTree>
    <p:extLst>
      <p:ext uri="{BB962C8B-B14F-4D97-AF65-F5344CB8AC3E}">
        <p14:creationId xmlns:p14="http://schemas.microsoft.com/office/powerpoint/2010/main" val="186183809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1"/>
            <a:ext cx="7912924" cy="2743320"/>
          </a:xfrm>
        </p:spPr>
        <p:style>
          <a:lnRef idx="1">
            <a:schemeClr val="accent3"/>
          </a:lnRef>
          <a:fillRef idx="2">
            <a:schemeClr val="accent3"/>
          </a:fillRef>
          <a:effectRef idx="1">
            <a:schemeClr val="accent3"/>
          </a:effectRef>
          <a:fontRef idx="minor">
            <a:schemeClr val="dk1"/>
          </a:fontRef>
        </p:style>
        <p:txBody>
          <a:bodyPr/>
          <a:lstStyle/>
          <a:p>
            <a:pPr marL="0" indent="0" algn="ctr">
              <a:buNone/>
            </a:pPr>
            <a:r>
              <a:rPr lang="en-US" dirty="0" smtClean="0"/>
              <a:t>I hypothesize that treatments aimed at reducing the supply of cholesterol to the plaque will eventually lead to severe deficiencies in cholesterol and sulfate supply to the heart, resulting in heart failure.</a:t>
            </a:r>
            <a:endParaRPr lang="en-US" dirty="0"/>
          </a:p>
        </p:txBody>
      </p:sp>
    </p:spTree>
    <p:extLst>
      <p:ext uri="{BB962C8B-B14F-4D97-AF65-F5344CB8AC3E}">
        <p14:creationId xmlns:p14="http://schemas.microsoft.com/office/powerpoint/2010/main" val="216530930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Picture 6" descr="heart_failure_prevalence.png"/>
          <p:cNvPicPr>
            <a:picLocks noChangeAspect="1"/>
          </p:cNvPicPr>
          <p:nvPr/>
        </p:nvPicPr>
        <p:blipFill>
          <a:blip r:embed="rId3"/>
          <a:stretch>
            <a:fillRect/>
          </a:stretch>
        </p:blipFill>
        <p:spPr>
          <a:xfrm>
            <a:off x="1041400" y="488950"/>
            <a:ext cx="7061200" cy="5880100"/>
          </a:xfrm>
          <a:prstGeom prst="rect">
            <a:avLst/>
          </a:prstGeom>
        </p:spPr>
      </p:pic>
      <p:sp>
        <p:nvSpPr>
          <p:cNvPr id="8" name="TextBox 7"/>
          <p:cNvSpPr txBox="1"/>
          <p:nvPr/>
        </p:nvSpPr>
        <p:spPr>
          <a:xfrm>
            <a:off x="457200" y="6369050"/>
            <a:ext cx="8361634" cy="369332"/>
          </a:xfrm>
          <a:prstGeom prst="rect">
            <a:avLst/>
          </a:prstGeom>
          <a:noFill/>
        </p:spPr>
        <p:txBody>
          <a:bodyPr wrap="none" rtlCol="0">
            <a:spAutoFit/>
          </a:bodyPr>
          <a:lstStyle/>
          <a:p>
            <a:r>
              <a:rPr lang="en-US" b="1" dirty="0" smtClean="0"/>
              <a:t>National Heart, Lung, and Blood Institute National Institutes of Health Data Fact Sheet</a:t>
            </a:r>
            <a:endParaRPr lang="en-US" dirty="0"/>
          </a:p>
        </p:txBody>
      </p:sp>
      <p:sp>
        <p:nvSpPr>
          <p:cNvPr id="9" name="TextBox 8"/>
          <p:cNvSpPr txBox="1"/>
          <p:nvPr/>
        </p:nvSpPr>
        <p:spPr>
          <a:xfrm>
            <a:off x="6575778" y="3680557"/>
            <a:ext cx="1511502" cy="461665"/>
          </a:xfrm>
          <a:prstGeom prst="rect">
            <a:avLst/>
          </a:prstGeom>
          <a:noFill/>
        </p:spPr>
        <p:txBody>
          <a:bodyPr wrap="none" rtlCol="0">
            <a:spAutoFit/>
          </a:bodyPr>
          <a:lstStyle/>
          <a:p>
            <a:r>
              <a:rPr lang="en-US" sz="2400" dirty="0" smtClean="0">
                <a:ln>
                  <a:solidFill>
                    <a:srgbClr val="FF0000"/>
                  </a:solidFill>
                </a:ln>
                <a:solidFill>
                  <a:srgbClr val="FF0000"/>
                </a:solidFill>
              </a:rPr>
              <a:t>Pre-</a:t>
            </a:r>
            <a:r>
              <a:rPr lang="en-US" sz="2400" dirty="0" err="1" smtClean="0">
                <a:ln>
                  <a:solidFill>
                    <a:srgbClr val="FF0000"/>
                  </a:solidFill>
                </a:ln>
                <a:solidFill>
                  <a:srgbClr val="FF0000"/>
                </a:solidFill>
              </a:rPr>
              <a:t>statins</a:t>
            </a:r>
            <a:endParaRPr lang="en-US" sz="2400" dirty="0">
              <a:ln>
                <a:solidFill>
                  <a:srgbClr val="FF0000"/>
                </a:solidFill>
              </a:ln>
              <a:solidFill>
                <a:srgbClr val="FF0000"/>
              </a:solidFill>
            </a:endParaRPr>
          </a:p>
        </p:txBody>
      </p:sp>
      <p:sp>
        <p:nvSpPr>
          <p:cNvPr id="10" name="TextBox 9"/>
          <p:cNvSpPr txBox="1"/>
          <p:nvPr/>
        </p:nvSpPr>
        <p:spPr>
          <a:xfrm>
            <a:off x="4343401" y="2586335"/>
            <a:ext cx="1648107" cy="461665"/>
          </a:xfrm>
          <a:prstGeom prst="rect">
            <a:avLst/>
          </a:prstGeom>
          <a:noFill/>
        </p:spPr>
        <p:txBody>
          <a:bodyPr wrap="none" rtlCol="0">
            <a:spAutoFit/>
          </a:bodyPr>
          <a:lstStyle/>
          <a:p>
            <a:r>
              <a:rPr lang="en-US" sz="2400" dirty="0" smtClean="0">
                <a:ln>
                  <a:solidFill>
                    <a:srgbClr val="FF0000"/>
                  </a:solidFill>
                </a:ln>
                <a:solidFill>
                  <a:srgbClr val="FF0000"/>
                </a:solidFill>
              </a:rPr>
              <a:t>Post-</a:t>
            </a:r>
            <a:r>
              <a:rPr lang="en-US" sz="2400" dirty="0" err="1" smtClean="0">
                <a:ln>
                  <a:solidFill>
                    <a:srgbClr val="FF0000"/>
                  </a:solidFill>
                </a:ln>
                <a:solidFill>
                  <a:srgbClr val="FF0000"/>
                </a:solidFill>
              </a:rPr>
              <a:t>statins</a:t>
            </a:r>
            <a:endParaRPr lang="en-US" sz="2400" dirty="0">
              <a:ln>
                <a:solidFill>
                  <a:srgbClr val="FF0000"/>
                </a:solidFill>
              </a:ln>
              <a:solidFill>
                <a:srgbClr val="FF0000"/>
              </a:solidFill>
            </a:endParaRPr>
          </a:p>
        </p:txBody>
      </p:sp>
    </p:spTree>
    <p:extLst>
      <p:ext uri="{BB962C8B-B14F-4D97-AF65-F5344CB8AC3E}">
        <p14:creationId xmlns:p14="http://schemas.microsoft.com/office/powerpoint/2010/main" val="363508260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Kidney disease is associated with inversion of factors for heart disease risk</a:t>
            </a:r>
          </a:p>
          <a:p>
            <a:pPr lvl="1"/>
            <a:r>
              <a:rPr lang="en-US" dirty="0" smtClean="0"/>
              <a:t>Kidneys depend critically on sulfates for function</a:t>
            </a:r>
          </a:p>
          <a:p>
            <a:pPr lvl="1"/>
            <a:r>
              <a:rPr lang="en-US" dirty="0" smtClean="0"/>
              <a:t>Inflammation is required to synthesize sulfate</a:t>
            </a:r>
          </a:p>
          <a:p>
            <a:r>
              <a:rPr lang="en-US" dirty="0"/>
              <a:t>C</a:t>
            </a:r>
            <a:r>
              <a:rPr lang="en-US" dirty="0" smtClean="0"/>
              <a:t>ardiovascular disease can be best characterized as a factory to supply </a:t>
            </a:r>
            <a:r>
              <a:rPr lang="en-US" i="1" dirty="0" smtClean="0">
                <a:solidFill>
                  <a:srgbClr val="FF0000"/>
                </a:solidFill>
              </a:rPr>
              <a:t>cholesterol</a:t>
            </a:r>
            <a:r>
              <a:rPr lang="en-US" dirty="0" smtClean="0">
                <a:solidFill>
                  <a:srgbClr val="FF0000"/>
                </a:solidFill>
              </a:rPr>
              <a:t> </a:t>
            </a:r>
            <a:r>
              <a:rPr lang="en-US" dirty="0" smtClean="0"/>
              <a:t>and </a:t>
            </a:r>
            <a:r>
              <a:rPr lang="en-US" i="1" dirty="0" smtClean="0">
                <a:solidFill>
                  <a:srgbClr val="FF0000"/>
                </a:solidFill>
              </a:rPr>
              <a:t>sulfate</a:t>
            </a:r>
            <a:r>
              <a:rPr lang="en-US" dirty="0" smtClean="0">
                <a:solidFill>
                  <a:srgbClr val="FF0000"/>
                </a:solidFill>
              </a:rPr>
              <a:t> </a:t>
            </a:r>
            <a:r>
              <a:rPr lang="en-US" dirty="0" smtClean="0"/>
              <a:t>to the heart (and kidney)</a:t>
            </a:r>
          </a:p>
          <a:p>
            <a:r>
              <a:rPr lang="en-US" dirty="0" smtClean="0"/>
              <a:t>Statin drugs, through their ability to deplete the supply of cholesterol to the plaque, can lead to </a:t>
            </a:r>
            <a:r>
              <a:rPr lang="en-US" i="1" dirty="0" smtClean="0">
                <a:solidFill>
                  <a:srgbClr val="FF0000"/>
                </a:solidFill>
              </a:rPr>
              <a:t>heart</a:t>
            </a:r>
            <a:r>
              <a:rPr lang="en-US" dirty="0" smtClean="0">
                <a:solidFill>
                  <a:srgbClr val="FF0000"/>
                </a:solidFill>
              </a:rPr>
              <a:t> </a:t>
            </a:r>
            <a:r>
              <a:rPr lang="en-US" i="1" dirty="0" smtClean="0">
                <a:solidFill>
                  <a:srgbClr val="FF0000"/>
                </a:solidFill>
              </a:rPr>
              <a:t>failure and kidney failure </a:t>
            </a:r>
            <a:r>
              <a:rPr lang="en-US" dirty="0" smtClean="0"/>
              <a:t>down the road</a:t>
            </a:r>
            <a:endParaRPr lang="en-US" dirty="0"/>
          </a:p>
        </p:txBody>
      </p:sp>
    </p:spTree>
    <p:extLst>
      <p:ext uri="{BB962C8B-B14F-4D97-AF65-F5344CB8AC3E}">
        <p14:creationId xmlns:p14="http://schemas.microsoft.com/office/powerpoint/2010/main" val="373486253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Summary</a:t>
            </a:r>
            <a:endParaRPr lang="en-US" b="1" dirty="0"/>
          </a:p>
        </p:txBody>
      </p:sp>
      <p:sp>
        <p:nvSpPr>
          <p:cNvPr id="3" name="Content Placeholder 2"/>
          <p:cNvSpPr>
            <a:spLocks noGrp="1"/>
          </p:cNvSpPr>
          <p:nvPr>
            <p:ph idx="1"/>
          </p:nvPr>
        </p:nvSpPr>
        <p:spPr>
          <a:xfrm>
            <a:off x="304800" y="1066800"/>
            <a:ext cx="8382000" cy="5059363"/>
          </a:xfrm>
        </p:spPr>
        <p:txBody>
          <a:bodyPr>
            <a:normAutofit fontScale="85000" lnSpcReduction="10000"/>
          </a:bodyPr>
          <a:lstStyle/>
          <a:p>
            <a:r>
              <a:rPr lang="en-US" dirty="0" smtClean="0"/>
              <a:t>Sunlight-catalyzed cholesterol sulfate synthesis in the skin is essential for long-term health</a:t>
            </a:r>
          </a:p>
          <a:p>
            <a:pPr lvl="1"/>
            <a:r>
              <a:rPr lang="en-US" dirty="0" smtClean="0"/>
              <a:t>Heart disease is a compensatory mechanism to synthesize cholesterol sulfate</a:t>
            </a:r>
          </a:p>
          <a:p>
            <a:r>
              <a:rPr lang="en-US" dirty="0" smtClean="0"/>
              <a:t>Hemostasis </a:t>
            </a:r>
            <a:r>
              <a:rPr lang="en-US" dirty="0"/>
              <a:t>depends on adequate sulfate in the </a:t>
            </a:r>
            <a:r>
              <a:rPr lang="en-US" dirty="0" smtClean="0"/>
              <a:t>blood</a:t>
            </a:r>
          </a:p>
          <a:p>
            <a:pPr lvl="1"/>
            <a:r>
              <a:rPr lang="en-US" dirty="0"/>
              <a:t>High blood pressure and high heart rate compensate for low zeta </a:t>
            </a:r>
            <a:r>
              <a:rPr lang="en-US" dirty="0" smtClean="0"/>
              <a:t>potential</a:t>
            </a:r>
          </a:p>
          <a:p>
            <a:r>
              <a:rPr lang="en-US" dirty="0" err="1" smtClean="0"/>
              <a:t>Heparan</a:t>
            </a:r>
            <a:r>
              <a:rPr lang="en-US" dirty="0" smtClean="0"/>
              <a:t> sulfate proteoglycans (HSPGs) are pervasive in the body, and sulfate depletion leads to diabetes, heart disease,  and kidney disease</a:t>
            </a:r>
          </a:p>
          <a:p>
            <a:r>
              <a:rPr lang="en-US" dirty="0" smtClean="0"/>
              <a:t>I predict </a:t>
            </a:r>
            <a:r>
              <a:rPr lang="en-US" smtClean="0"/>
              <a:t>that statin </a:t>
            </a:r>
            <a:r>
              <a:rPr lang="en-US" dirty="0" smtClean="0"/>
              <a:t>drugs, by depleting cholesterol sulfate supplies, can lead to heart failure</a:t>
            </a:r>
          </a:p>
          <a:p>
            <a:pPr marL="0" indent="0">
              <a:buNone/>
            </a:pPr>
            <a:endParaRPr lang="en-US" dirty="0"/>
          </a:p>
        </p:txBody>
      </p:sp>
    </p:spTree>
    <p:extLst>
      <p:ext uri="{BB962C8B-B14F-4D97-AF65-F5344CB8AC3E}">
        <p14:creationId xmlns:p14="http://schemas.microsoft.com/office/powerpoint/2010/main" val="2642861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Cholesterol and Sepsis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dirty="0"/>
              <a:t>"The protective role of LDL in sepsis is well documented and </a:t>
            </a:r>
            <a:r>
              <a:rPr lang="en-US" dirty="0" smtClean="0"/>
              <a:t>the increasing </a:t>
            </a:r>
            <a:r>
              <a:rPr lang="en-US" dirty="0"/>
              <a:t>incidence of ICU </a:t>
            </a:r>
            <a:r>
              <a:rPr lang="en-US" i="1" dirty="0">
                <a:solidFill>
                  <a:srgbClr val="FF0000"/>
                </a:solidFill>
              </a:rPr>
              <a:t>sepsis</a:t>
            </a:r>
            <a:r>
              <a:rPr lang="en-US" dirty="0">
                <a:solidFill>
                  <a:srgbClr val="FF0000"/>
                </a:solidFill>
              </a:rPr>
              <a:t> </a:t>
            </a:r>
            <a:r>
              <a:rPr lang="en-US" dirty="0"/>
              <a:t>and mortality may be linked </a:t>
            </a:r>
            <a:r>
              <a:rPr lang="en-US" dirty="0" smtClean="0"/>
              <a:t>to widespread </a:t>
            </a:r>
            <a:r>
              <a:rPr lang="en-US" i="1" dirty="0">
                <a:solidFill>
                  <a:srgbClr val="FF0000"/>
                </a:solidFill>
              </a:rPr>
              <a:t>statin</a:t>
            </a:r>
            <a:r>
              <a:rPr lang="en-US" dirty="0">
                <a:solidFill>
                  <a:srgbClr val="FF0000"/>
                </a:solidFill>
              </a:rPr>
              <a:t> </a:t>
            </a:r>
            <a:r>
              <a:rPr lang="en-US" dirty="0"/>
              <a:t>use, as is also the increasing incidence of </a:t>
            </a:r>
            <a:r>
              <a:rPr lang="en-US" i="1" dirty="0" smtClean="0">
                <a:solidFill>
                  <a:srgbClr val="FF0000"/>
                </a:solidFill>
              </a:rPr>
              <a:t>heart failure</a:t>
            </a:r>
            <a:r>
              <a:rPr lang="en-US" dirty="0"/>
              <a:t>, attributed by some researchers to reduced </a:t>
            </a:r>
            <a:r>
              <a:rPr lang="en-US" dirty="0" smtClean="0"/>
              <a:t>mitochondrial coenzyme </a:t>
            </a:r>
            <a:r>
              <a:rPr lang="en-US" dirty="0"/>
              <a:t>Q10 through statin inhibition."</a:t>
            </a:r>
          </a:p>
          <a:p>
            <a:endParaRPr lang="en-US" dirty="0"/>
          </a:p>
        </p:txBody>
      </p:sp>
      <p:sp>
        <p:nvSpPr>
          <p:cNvPr id="4" name="TextBox 3"/>
          <p:cNvSpPr txBox="1"/>
          <p:nvPr/>
        </p:nvSpPr>
        <p:spPr>
          <a:xfrm>
            <a:off x="203200" y="5528269"/>
            <a:ext cx="8887094" cy="954107"/>
          </a:xfrm>
          <a:prstGeom prst="rect">
            <a:avLst/>
          </a:prstGeom>
          <a:noFill/>
        </p:spPr>
        <p:txBody>
          <a:bodyPr wrap="none" rtlCol="0">
            <a:spAutoFit/>
          </a:bodyPr>
          <a:lstStyle/>
          <a:p>
            <a:r>
              <a:rPr lang="en-US" sz="2000" dirty="0" smtClean="0">
                <a:solidFill>
                  <a:srgbClr val="FF0000"/>
                </a:solidFill>
              </a:rPr>
              <a:t>*</a:t>
            </a:r>
            <a:r>
              <a:rPr lang="en-US" sz="2000" dirty="0" smtClean="0"/>
              <a:t>Do </a:t>
            </a:r>
            <a:r>
              <a:rPr lang="en-US" sz="2000" dirty="0"/>
              <a:t>healthy people with high cholesterol need statins</a:t>
            </a:r>
            <a:r>
              <a:rPr lang="en-US" sz="2000" dirty="0" smtClean="0"/>
              <a:t>?</a:t>
            </a:r>
          </a:p>
          <a:p>
            <a:r>
              <a:rPr lang="en-US" dirty="0" smtClean="0"/>
              <a:t>imt.ie</a:t>
            </a:r>
            <a:r>
              <a:rPr lang="en-US" dirty="0"/>
              <a:t>/features-opinion/2013/12/do-healthy-people-with-high-cholesterol-need-statins.html</a:t>
            </a:r>
          </a:p>
          <a:p>
            <a:endParaRPr lang="en-US" dirty="0"/>
          </a:p>
        </p:txBody>
      </p:sp>
    </p:spTree>
    <p:extLst>
      <p:ext uri="{BB962C8B-B14F-4D97-AF65-F5344CB8AC3E}">
        <p14:creationId xmlns:p14="http://schemas.microsoft.com/office/powerpoint/2010/main" val="343666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b="1" dirty="0" smtClean="0"/>
              <a:t>Lack of Sunlight May Raise Stroke Risk</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509492"/>
            <a:ext cx="8229600" cy="4525963"/>
          </a:xfrm>
        </p:spPr>
        <p:txBody>
          <a:bodyPr>
            <a:normAutofit lnSpcReduction="10000"/>
          </a:bodyPr>
          <a:lstStyle/>
          <a:p>
            <a:r>
              <a:rPr lang="en-US" dirty="0" smtClean="0"/>
              <a:t>Strokes are caused by blood instability: clots and hemorrhages</a:t>
            </a:r>
          </a:p>
          <a:p>
            <a:pPr lvl="1"/>
            <a:r>
              <a:rPr lang="en-US" dirty="0" smtClean="0"/>
              <a:t>Is this due to insufficient sulfate in blood?</a:t>
            </a:r>
          </a:p>
          <a:p>
            <a:r>
              <a:rPr lang="en-US" dirty="0" smtClean="0"/>
              <a:t>Study involved 16,500 people</a:t>
            </a:r>
          </a:p>
          <a:p>
            <a:r>
              <a:rPr lang="en-US" dirty="0" smtClean="0"/>
              <a:t>Tracked the history of where they had lived</a:t>
            </a:r>
          </a:p>
          <a:p>
            <a:pPr lvl="1"/>
            <a:r>
              <a:rPr lang="en-US" dirty="0" smtClean="0"/>
              <a:t>Looked at weather statistics for those places</a:t>
            </a:r>
          </a:p>
          <a:p>
            <a:r>
              <a:rPr lang="en-US" dirty="0" smtClean="0"/>
              <a:t>Found 60% increased risk to stroke for lowest sun exposure (relationship with both latitude and weather patterns)</a:t>
            </a:r>
            <a:endParaRPr lang="en-US" dirty="0"/>
          </a:p>
        </p:txBody>
      </p:sp>
      <p:sp>
        <p:nvSpPr>
          <p:cNvPr id="4" name="TextBox 3"/>
          <p:cNvSpPr txBox="1"/>
          <p:nvPr/>
        </p:nvSpPr>
        <p:spPr>
          <a:xfrm>
            <a:off x="2646052" y="6319414"/>
            <a:ext cx="5835702" cy="461665"/>
          </a:xfrm>
          <a:prstGeom prst="rect">
            <a:avLst/>
          </a:prstGeom>
          <a:noFill/>
        </p:spPr>
        <p:txBody>
          <a:bodyPr wrap="none" rtlCol="0">
            <a:spAutoFit/>
          </a:bodyPr>
          <a:lstStyle/>
          <a:p>
            <a:r>
              <a:rPr lang="en-US" sz="2400" dirty="0" smtClean="0">
                <a:solidFill>
                  <a:srgbClr val="FF0000"/>
                </a:solidFill>
              </a:rPr>
              <a:t>*</a:t>
            </a:r>
            <a:r>
              <a:rPr lang="en-US" sz="2400" dirty="0" smtClean="0"/>
              <a:t>A. </a:t>
            </a:r>
            <a:r>
              <a:rPr lang="en-US" sz="2400" dirty="0" err="1" smtClean="0"/>
              <a:t>Mozes</a:t>
            </a:r>
            <a:r>
              <a:rPr lang="en-US" sz="2400" dirty="0" smtClean="0"/>
              <a:t>, </a:t>
            </a:r>
            <a:r>
              <a:rPr lang="en-US" sz="2400" dirty="0" err="1" smtClean="0"/>
              <a:t>HealthDay</a:t>
            </a:r>
            <a:r>
              <a:rPr lang="en-US" sz="2400" dirty="0" smtClean="0"/>
              <a:t>, RSS Feed, Feb 2, 2012. </a:t>
            </a:r>
            <a:endParaRPr lang="en-US" sz="2400" dirty="0"/>
          </a:p>
        </p:txBody>
      </p:sp>
    </p:spTree>
    <p:extLst>
      <p:ext uri="{BB962C8B-B14F-4D97-AF65-F5344CB8AC3E}">
        <p14:creationId xmlns:p14="http://schemas.microsoft.com/office/powerpoint/2010/main" val="276450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896"/>
            <a:ext cx="8229600" cy="1143000"/>
          </a:xfrm>
        </p:spPr>
        <p:txBody>
          <a:bodyPr>
            <a:normAutofit fontScale="90000"/>
          </a:bodyPr>
          <a:lstStyle/>
          <a:p>
            <a:r>
              <a:rPr lang="en-US" b="1" dirty="0" smtClean="0"/>
              <a:t>Ultraviolet Exposure and Mortality among Women in Sweden</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smtClean="0"/>
              <a:t>38,472 women selected in                               1991-1992, aged 30-49 </a:t>
            </a:r>
          </a:p>
          <a:p>
            <a:pPr lvl="1"/>
            <a:r>
              <a:rPr lang="en-US" dirty="0" smtClean="0"/>
              <a:t>monitored for 15 years</a:t>
            </a:r>
          </a:p>
          <a:p>
            <a:r>
              <a:rPr lang="en-US" dirty="0" smtClean="0"/>
              <a:t>Questionnaire asked about                        frequency of sunbathing vacations and sunburn</a:t>
            </a:r>
          </a:p>
          <a:p>
            <a:pPr lvl="1"/>
            <a:r>
              <a:rPr lang="en-US" i="1" dirty="0" smtClean="0">
                <a:solidFill>
                  <a:srgbClr val="FF0000"/>
                </a:solidFill>
              </a:rPr>
              <a:t>Increased</a:t>
            </a:r>
            <a:r>
              <a:rPr lang="en-US" i="1" dirty="0" smtClean="0"/>
              <a:t> </a:t>
            </a:r>
            <a:r>
              <a:rPr lang="en-US" dirty="0" smtClean="0"/>
              <a:t>sunburn frequency associated with </a:t>
            </a:r>
            <a:r>
              <a:rPr lang="en-US" i="1" dirty="0" smtClean="0">
                <a:solidFill>
                  <a:srgbClr val="FF0000"/>
                </a:solidFill>
              </a:rPr>
              <a:t>reduced</a:t>
            </a:r>
            <a:r>
              <a:rPr lang="en-US" i="1" dirty="0" smtClean="0"/>
              <a:t> </a:t>
            </a:r>
            <a:r>
              <a:rPr lang="en-US" dirty="0" smtClean="0"/>
              <a:t>all-cause mortality</a:t>
            </a:r>
          </a:p>
          <a:p>
            <a:pPr lvl="1"/>
            <a:r>
              <a:rPr lang="en-US" dirty="0" smtClean="0"/>
              <a:t>Sunbathing vacations more than once a year </a:t>
            </a:r>
            <a:r>
              <a:rPr lang="en-US" i="1" dirty="0" smtClean="0"/>
              <a:t>reduced </a:t>
            </a:r>
            <a:r>
              <a:rPr lang="en-US" dirty="0" smtClean="0"/>
              <a:t>risk to cardiovascular disease and mortality</a:t>
            </a:r>
            <a:endParaRPr lang="en-US" dirty="0"/>
          </a:p>
        </p:txBody>
      </p:sp>
      <p:sp>
        <p:nvSpPr>
          <p:cNvPr id="4" name="TextBox 3"/>
          <p:cNvSpPr txBox="1"/>
          <p:nvPr/>
        </p:nvSpPr>
        <p:spPr>
          <a:xfrm>
            <a:off x="378409" y="6286971"/>
            <a:ext cx="8765591" cy="461665"/>
          </a:xfrm>
          <a:prstGeom prst="rect">
            <a:avLst/>
          </a:prstGeom>
          <a:noFill/>
        </p:spPr>
        <p:txBody>
          <a:bodyPr wrap="none" rtlCol="0">
            <a:spAutoFit/>
          </a:bodyPr>
          <a:lstStyle/>
          <a:p>
            <a:r>
              <a:rPr lang="en-US" sz="2400" dirty="0" smtClean="0">
                <a:solidFill>
                  <a:srgbClr val="FF0000"/>
                </a:solidFill>
              </a:rPr>
              <a:t>*</a:t>
            </a:r>
            <a:r>
              <a:rPr lang="en-US" sz="2400" dirty="0" smtClean="0"/>
              <a:t> Yang et al., Cancer </a:t>
            </a:r>
            <a:r>
              <a:rPr lang="en-US" sz="2400" dirty="0" err="1" smtClean="0"/>
              <a:t>Epidemiol</a:t>
            </a:r>
            <a:r>
              <a:rPr lang="en-US" sz="2400" dirty="0" smtClean="0"/>
              <a:t> Biomarkers Prev. 20(4):683-690, 2011</a:t>
            </a:r>
            <a:endParaRPr lang="en-US" sz="2400" dirty="0"/>
          </a:p>
        </p:txBody>
      </p:sp>
      <p:pic>
        <p:nvPicPr>
          <p:cNvPr id="5" name="Picture 4" descr="sunbathing_girl.jpg"/>
          <p:cNvPicPr>
            <a:picLocks noChangeAspect="1"/>
          </p:cNvPicPr>
          <p:nvPr/>
        </p:nvPicPr>
        <p:blipFill>
          <a:blip r:embed="rId2"/>
          <a:stretch>
            <a:fillRect/>
          </a:stretch>
        </p:blipFill>
        <p:spPr>
          <a:xfrm>
            <a:off x="5558616" y="1432716"/>
            <a:ext cx="3302796" cy="2204616"/>
          </a:xfrm>
          <a:prstGeom prst="rect">
            <a:avLst/>
          </a:prstGeom>
        </p:spPr>
      </p:pic>
    </p:spTree>
    <p:extLst>
      <p:ext uri="{BB962C8B-B14F-4D97-AF65-F5344CB8AC3E}">
        <p14:creationId xmlns:p14="http://schemas.microsoft.com/office/powerpoint/2010/main" val="288081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lanoma_vitaminA.jpeg"/>
          <p:cNvPicPr>
            <a:picLocks noChangeAspect="1"/>
          </p:cNvPicPr>
          <p:nvPr/>
        </p:nvPicPr>
        <p:blipFill>
          <a:blip r:embed="rId3"/>
          <a:stretch>
            <a:fillRect/>
          </a:stretch>
        </p:blipFill>
        <p:spPr>
          <a:xfrm>
            <a:off x="239154" y="618985"/>
            <a:ext cx="5422900" cy="5461000"/>
          </a:xfrm>
          <a:prstGeom prst="rect">
            <a:avLst/>
          </a:prstGeom>
        </p:spPr>
      </p:pic>
      <p:sp>
        <p:nvSpPr>
          <p:cNvPr id="7" name="TextBox 6"/>
          <p:cNvSpPr txBox="1"/>
          <p:nvPr/>
        </p:nvSpPr>
        <p:spPr>
          <a:xfrm>
            <a:off x="649367" y="6055688"/>
            <a:ext cx="8392041" cy="1077218"/>
          </a:xfrm>
          <a:prstGeom prst="rect">
            <a:avLst/>
          </a:prstGeom>
          <a:noFill/>
        </p:spPr>
        <p:txBody>
          <a:bodyPr wrap="none" rtlCol="0">
            <a:spAutoFit/>
          </a:bodyPr>
          <a:lstStyle/>
          <a:p>
            <a:r>
              <a:rPr lang="en-US" sz="2400" dirty="0" smtClean="0">
                <a:ln>
                  <a:solidFill>
                    <a:srgbClr val="FF0000"/>
                  </a:solidFill>
                </a:ln>
                <a:solidFill>
                  <a:srgbClr val="FF0000"/>
                </a:solidFill>
              </a:rPr>
              <a:t>*</a:t>
            </a:r>
            <a:r>
              <a:rPr lang="en-US" sz="2400" dirty="0" smtClean="0"/>
              <a:t> Andrew Schneider, </a:t>
            </a:r>
            <a:r>
              <a:rPr lang="en-US" sz="2400" dirty="0" err="1" smtClean="0"/>
              <a:t>Aol</a:t>
            </a:r>
            <a:r>
              <a:rPr lang="en-US" sz="2400" dirty="0" smtClean="0"/>
              <a:t> News, May 24, 2010  </a:t>
            </a:r>
          </a:p>
          <a:p>
            <a:r>
              <a:rPr lang="en-US" sz="2000" dirty="0" smtClean="0"/>
              <a:t>aolnews.com/2010/05/24/study-many-sunscreens-may-be-accelerating-cancer</a:t>
            </a:r>
          </a:p>
          <a:p>
            <a:r>
              <a:rPr lang="en-US" sz="2000" dirty="0" smtClean="0"/>
              <a:t>  </a:t>
            </a:r>
            <a:endParaRPr lang="en-US" sz="2000" dirty="0"/>
          </a:p>
        </p:txBody>
      </p:sp>
      <p:sp>
        <p:nvSpPr>
          <p:cNvPr id="5" name="TextBox 4"/>
          <p:cNvSpPr txBox="1"/>
          <p:nvPr/>
        </p:nvSpPr>
        <p:spPr>
          <a:xfrm>
            <a:off x="-931334" y="14111"/>
            <a:ext cx="11218334" cy="646331"/>
          </a:xfrm>
          <a:prstGeom prst="rect">
            <a:avLst/>
          </a:prstGeom>
          <a:solidFill>
            <a:srgbClr val="FFFFFF"/>
          </a:solidFill>
        </p:spPr>
        <p:txBody>
          <a:bodyPr wrap="square" rtlCol="0">
            <a:spAutoFit/>
          </a:bodyPr>
          <a:lstStyle/>
          <a:p>
            <a:pPr algn="ctr"/>
            <a:r>
              <a:rPr lang="en-US" sz="3600" b="1" dirty="0" smtClean="0"/>
              <a:t>Skin Melanoma Increasing 2%/</a:t>
            </a:r>
            <a:r>
              <a:rPr lang="en-US" sz="3600" b="1" dirty="0" err="1" smtClean="0"/>
              <a:t>Yr</a:t>
            </a:r>
            <a:r>
              <a:rPr lang="en-US" sz="3600" b="1" dirty="0" smtClean="0"/>
              <a:t> since 1974</a:t>
            </a:r>
            <a:r>
              <a:rPr lang="en-US" sz="3600" b="1" dirty="0" smtClean="0">
                <a:ln>
                  <a:solidFill>
                    <a:srgbClr val="FF0000"/>
                  </a:solidFill>
                </a:ln>
                <a:solidFill>
                  <a:srgbClr val="FF0000"/>
                </a:solidFill>
              </a:rPr>
              <a:t>*</a:t>
            </a:r>
            <a:endParaRPr lang="en-US" sz="3600" b="1" dirty="0">
              <a:ln>
                <a:solidFill>
                  <a:srgbClr val="FF0000"/>
                </a:solidFill>
              </a:ln>
              <a:solidFill>
                <a:srgbClr val="FF0000"/>
              </a:solidFill>
            </a:endParaRPr>
          </a:p>
        </p:txBody>
      </p:sp>
      <p:pic>
        <p:nvPicPr>
          <p:cNvPr id="6" name="Picture 5" descr="malignant-melanoma-8.jpg"/>
          <p:cNvPicPr>
            <a:picLocks noChangeAspect="1"/>
          </p:cNvPicPr>
          <p:nvPr/>
        </p:nvPicPr>
        <p:blipFill>
          <a:blip r:embed="rId4"/>
          <a:stretch>
            <a:fillRect/>
          </a:stretch>
        </p:blipFill>
        <p:spPr>
          <a:xfrm>
            <a:off x="5231408" y="2188616"/>
            <a:ext cx="3810000" cy="2540000"/>
          </a:xfrm>
          <a:prstGeom prst="rect">
            <a:avLst/>
          </a:prstGeom>
        </p:spPr>
      </p:pic>
      <p:sp>
        <p:nvSpPr>
          <p:cNvPr id="3" name="TextBox 2"/>
          <p:cNvSpPr txBox="1"/>
          <p:nvPr/>
        </p:nvSpPr>
        <p:spPr>
          <a:xfrm>
            <a:off x="2294568" y="1234509"/>
            <a:ext cx="496435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smtClean="0"/>
              <a:t>This corresponds to a 30-fold increase in the use of sunscreen</a:t>
            </a:r>
            <a:endParaRPr lang="en-US" sz="2800" dirty="0"/>
          </a:p>
        </p:txBody>
      </p:sp>
    </p:spTree>
    <p:extLst>
      <p:ext uri="{BB962C8B-B14F-4D97-AF65-F5344CB8AC3E}">
        <p14:creationId xmlns:p14="http://schemas.microsoft.com/office/powerpoint/2010/main" val="303448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163"/>
            <a:ext cx="8229600" cy="1143000"/>
          </a:xfrm>
        </p:spPr>
        <p:txBody>
          <a:bodyPr/>
          <a:lstStyle/>
          <a:p>
            <a:r>
              <a:rPr lang="en-US" b="1" dirty="0" smtClean="0"/>
              <a:t>How to Stay Healthy</a:t>
            </a:r>
            <a:endParaRPr lang="en-US" b="1" dirty="0"/>
          </a:p>
        </p:txBody>
      </p:sp>
      <p:pic>
        <p:nvPicPr>
          <p:cNvPr id="4" name="Content Placeholder 3" descr="sunbathing.jpg"/>
          <p:cNvPicPr>
            <a:picLocks noGrp="1" noChangeAspect="1"/>
          </p:cNvPicPr>
          <p:nvPr>
            <p:ph idx="1"/>
          </p:nvPr>
        </p:nvPicPr>
        <p:blipFill>
          <a:blip r:embed="rId2"/>
          <a:srcRect l="-18099" r="-18099"/>
          <a:stretch>
            <a:fillRect/>
          </a:stretch>
        </p:blipFill>
        <p:spPr>
          <a:xfrm>
            <a:off x="3246682" y="1388556"/>
            <a:ext cx="6489964" cy="3569230"/>
          </a:xfrm>
        </p:spPr>
      </p:pic>
      <p:sp>
        <p:nvSpPr>
          <p:cNvPr id="5" name="Content Placeholder 2"/>
          <p:cNvSpPr txBox="1">
            <a:spLocks/>
          </p:cNvSpPr>
          <p:nvPr/>
        </p:nvSpPr>
        <p:spPr>
          <a:xfrm>
            <a:off x="457200" y="1388556"/>
            <a:ext cx="3234267" cy="385233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Plenty of dietary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sulfur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Plenty</a:t>
            </a:r>
            <a:r>
              <a:rPr kumimoji="0" lang="en-US" sz="3200" b="0" i="0" u="none" strike="noStrike" kern="1200" cap="none" spc="0" normalizeH="0" noProof="0" dirty="0" smtClean="0">
                <a:ln>
                  <a:noFill/>
                </a:ln>
                <a:solidFill>
                  <a:schemeClr val="tx1"/>
                </a:solidFill>
                <a:effectLst/>
                <a:uLnTx/>
                <a:uFillTx/>
                <a:latin typeface="+mn-lt"/>
                <a:ea typeface="+mn-ea"/>
                <a:cs typeface="+mn-cs"/>
              </a:rPr>
              <a:t> of dietary </a:t>
            </a:r>
            <a:r>
              <a:rPr kumimoji="0" lang="en-US" sz="3200" b="0" i="1" u="none" strike="noStrike" kern="1200" cap="none" spc="0" normalizeH="0" noProof="0" dirty="0" smtClean="0">
                <a:ln>
                  <a:noFill/>
                </a:ln>
                <a:solidFill>
                  <a:schemeClr val="tx1"/>
                </a:solidFill>
                <a:effectLst/>
                <a:uLnTx/>
                <a:uFillTx/>
                <a:latin typeface="+mn-lt"/>
                <a:ea typeface="+mn-ea"/>
                <a:cs typeface="+mn-cs"/>
              </a:rPr>
              <a:t>cholesterol</a:t>
            </a:r>
          </a:p>
          <a:p>
            <a:pPr marL="342900" indent="-342900">
              <a:spcBef>
                <a:spcPct val="20000"/>
              </a:spcBef>
              <a:buFont typeface="Arial"/>
              <a:buChar char="•"/>
            </a:pPr>
            <a:r>
              <a:rPr lang="en-US" sz="3200" dirty="0" smtClean="0"/>
              <a:t>Plenty of        </a:t>
            </a:r>
            <a:r>
              <a:rPr lang="en-US" sz="3200" i="1" dirty="0" smtClean="0"/>
              <a:t>sun exposure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58422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076451"/>
            <a:ext cx="8229600" cy="952500"/>
          </a:xfrm>
        </p:spPr>
        <p:txBody>
          <a:bodyPr>
            <a:normAutofit/>
          </a:bodyPr>
          <a:lstStyle/>
          <a:p>
            <a:pPr algn="ctr">
              <a:buNone/>
            </a:pPr>
            <a:r>
              <a:rPr lang="en-US" sz="4000" dirty="0" smtClean="0">
                <a:solidFill>
                  <a:srgbClr val="FF0000"/>
                </a:solidFill>
                <a:latin typeface="Apple Casual"/>
              </a:rPr>
              <a:t>Cholesterol Sulfate</a:t>
            </a:r>
            <a:endParaRPr lang="en-US" sz="4000" dirty="0">
              <a:solidFill>
                <a:srgbClr val="FF0000"/>
              </a:solidFill>
              <a:latin typeface="Apple Casual"/>
            </a:endParaRPr>
          </a:p>
        </p:txBody>
      </p:sp>
    </p:spTree>
    <p:extLst>
      <p:ext uri="{BB962C8B-B14F-4D97-AF65-F5344CB8AC3E}">
        <p14:creationId xmlns:p14="http://schemas.microsoft.com/office/powerpoint/2010/main" val="2947301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94"/>
            <a:ext cx="8229600" cy="1143000"/>
          </a:xfrm>
        </p:spPr>
        <p:txBody>
          <a:bodyPr/>
          <a:lstStyle/>
          <a:p>
            <a:r>
              <a:rPr lang="en-US" b="1" dirty="0" smtClean="0"/>
              <a:t>Cholesterol is a Miracle Worker</a:t>
            </a:r>
            <a:endParaRPr lang="en-US" b="1" dirty="0"/>
          </a:p>
        </p:txBody>
      </p:sp>
      <p:sp>
        <p:nvSpPr>
          <p:cNvPr id="3" name="Content Placeholder 2"/>
          <p:cNvSpPr>
            <a:spLocks noGrp="1"/>
          </p:cNvSpPr>
          <p:nvPr>
            <p:ph idx="1"/>
          </p:nvPr>
        </p:nvSpPr>
        <p:spPr>
          <a:xfrm>
            <a:off x="457200" y="1185544"/>
            <a:ext cx="7784549" cy="5461888"/>
          </a:xfrm>
        </p:spPr>
        <p:txBody>
          <a:bodyPr>
            <a:normAutofit fontScale="85000" lnSpcReduction="20000"/>
          </a:bodyPr>
          <a:lstStyle/>
          <a:p>
            <a:r>
              <a:rPr lang="en-US" dirty="0" smtClean="0"/>
              <a:t>In the brain:</a:t>
            </a:r>
          </a:p>
          <a:p>
            <a:pPr lvl="1"/>
            <a:r>
              <a:rPr lang="en-US" dirty="0" smtClean="0"/>
              <a:t>Synapse: promotes cell-cell communication</a:t>
            </a:r>
          </a:p>
          <a:p>
            <a:pPr lvl="1"/>
            <a:r>
              <a:rPr lang="en-US" dirty="0" smtClean="0"/>
              <a:t>Myelin sheath: insulates channel from signal loss</a:t>
            </a:r>
          </a:p>
          <a:p>
            <a:r>
              <a:rPr lang="en-US" dirty="0" smtClean="0"/>
              <a:t>In the membranes of all cells</a:t>
            </a:r>
          </a:p>
          <a:p>
            <a:pPr lvl="1"/>
            <a:r>
              <a:rPr lang="en-US" dirty="0" smtClean="0"/>
              <a:t>Prevents ion leaks</a:t>
            </a:r>
          </a:p>
          <a:p>
            <a:pPr lvl="1"/>
            <a:r>
              <a:rPr lang="en-US" dirty="0" smtClean="0"/>
              <a:t>Protects from pathogens (microbes)</a:t>
            </a:r>
          </a:p>
          <a:p>
            <a:r>
              <a:rPr lang="en-US" dirty="0" smtClean="0"/>
              <a:t>In the plasma lipoprotein (LDL, HDL)</a:t>
            </a:r>
          </a:p>
          <a:p>
            <a:pPr lvl="1"/>
            <a:r>
              <a:rPr lang="en-US" dirty="0" smtClean="0"/>
              <a:t>Essential for protecting contents from oxidation and </a:t>
            </a:r>
            <a:r>
              <a:rPr lang="en-US" dirty="0" err="1" smtClean="0"/>
              <a:t>glycation</a:t>
            </a:r>
            <a:r>
              <a:rPr lang="en-US" dirty="0" smtClean="0"/>
              <a:t> damage during transport to cells</a:t>
            </a:r>
          </a:p>
          <a:p>
            <a:r>
              <a:rPr lang="en-US" dirty="0" smtClean="0"/>
              <a:t>Precursor to vital hormones</a:t>
            </a:r>
          </a:p>
          <a:p>
            <a:pPr lvl="1"/>
            <a:r>
              <a:rPr lang="en-US" dirty="0" smtClean="0"/>
              <a:t>Vitamin D</a:t>
            </a:r>
          </a:p>
          <a:p>
            <a:pPr lvl="1"/>
            <a:r>
              <a:rPr lang="en-US" dirty="0" smtClean="0"/>
              <a:t>All the sex hormones (testosterone, estrogen, etc.)</a:t>
            </a:r>
          </a:p>
          <a:p>
            <a:pPr lvl="1"/>
            <a:r>
              <a:rPr lang="en-US" dirty="0" smtClean="0"/>
              <a:t>Cortisone: the stress hormone</a:t>
            </a:r>
          </a:p>
          <a:p>
            <a:r>
              <a:rPr lang="en-US" dirty="0" smtClean="0"/>
              <a:t>Aids in digestion of fats</a:t>
            </a:r>
            <a:endParaRPr lang="en-US" dirty="0"/>
          </a:p>
        </p:txBody>
      </p:sp>
    </p:spTree>
    <p:extLst>
      <p:ext uri="{BB962C8B-B14F-4D97-AF65-F5344CB8AC3E}">
        <p14:creationId xmlns:p14="http://schemas.microsoft.com/office/powerpoint/2010/main" val="2528644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Sulfate is Vastly Underappreciated!</a:t>
            </a:r>
            <a:endParaRPr lang="en-US" b="1" dirty="0"/>
          </a:p>
        </p:txBody>
      </p:sp>
      <p:sp>
        <p:nvSpPr>
          <p:cNvPr id="3" name="Content Placeholder 2"/>
          <p:cNvSpPr>
            <a:spLocks noGrp="1"/>
          </p:cNvSpPr>
          <p:nvPr>
            <p:ph idx="1"/>
          </p:nvPr>
        </p:nvSpPr>
        <p:spPr/>
        <p:txBody>
          <a:bodyPr>
            <a:normAutofit lnSpcReduction="10000"/>
          </a:bodyPr>
          <a:lstStyle/>
          <a:p>
            <a:r>
              <a:rPr lang="en-US" dirty="0" smtClean="0"/>
              <a:t>Sulfate is the 4th most abundant anion in the blood and protects it from coagulating</a:t>
            </a:r>
          </a:p>
          <a:p>
            <a:r>
              <a:rPr lang="en-US" dirty="0" smtClean="0"/>
              <a:t>Detoxifies drugs, food additives, and environmental toxins like aluminum and mercury</a:t>
            </a:r>
          </a:p>
          <a:p>
            <a:r>
              <a:rPr lang="en-US" dirty="0" smtClean="0"/>
              <a:t>Essential component of extracellular matrix proteins throughout the tissues</a:t>
            </a:r>
          </a:p>
          <a:p>
            <a:r>
              <a:rPr lang="en-US" dirty="0" err="1" smtClean="0"/>
              <a:t>Cerebroside</a:t>
            </a:r>
            <a:r>
              <a:rPr lang="en-US" dirty="0" smtClean="0"/>
              <a:t> sulfate is a major constituent of myelin sheaths surrounding axons in neurons</a:t>
            </a:r>
          </a:p>
          <a:p>
            <a:endParaRPr lang="en-US" dirty="0"/>
          </a:p>
        </p:txBody>
      </p:sp>
    </p:spTree>
    <p:extLst>
      <p:ext uri="{BB962C8B-B14F-4D97-AF65-F5344CB8AC3E}">
        <p14:creationId xmlns:p14="http://schemas.microsoft.com/office/powerpoint/2010/main" val="3832933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1143000"/>
          </a:xfrm>
        </p:spPr>
        <p:txBody>
          <a:bodyPr>
            <a:normAutofit fontScale="90000"/>
          </a:bodyPr>
          <a:lstStyle/>
          <a:p>
            <a:r>
              <a:rPr lang="en-US" b="1" dirty="0" smtClean="0"/>
              <a:t>Sulfated </a:t>
            </a:r>
            <a:r>
              <a:rPr lang="en-US" b="1" dirty="0" err="1" smtClean="0"/>
              <a:t>Glycosaminoglycans</a:t>
            </a:r>
            <a:r>
              <a:rPr lang="en-US" b="1" dirty="0" smtClean="0"/>
              <a:t> (</a:t>
            </a:r>
            <a:r>
              <a:rPr lang="en-US" b="1" dirty="0" err="1" smtClean="0"/>
              <a:t>GAGs</a:t>
            </a:r>
            <a:r>
              <a:rPr lang="en-US" b="1" dirty="0" smtClean="0"/>
              <a:t>)</a:t>
            </a:r>
            <a:endParaRPr lang="en-US" b="1" dirty="0"/>
          </a:p>
        </p:txBody>
      </p:sp>
      <p:pic>
        <p:nvPicPr>
          <p:cNvPr id="4" name="Content Placeholder 3" descr="sulfated_proteoglycans.gif"/>
          <p:cNvPicPr>
            <a:picLocks noGrp="1" noChangeAspect="1"/>
          </p:cNvPicPr>
          <p:nvPr>
            <p:ph idx="1"/>
          </p:nvPr>
        </p:nvPicPr>
        <p:blipFill>
          <a:blip r:embed="rId2"/>
          <a:srcRect l="-48228" r="-48228"/>
          <a:stretch>
            <a:fillRect/>
          </a:stretch>
        </p:blipFill>
        <p:spPr>
          <a:xfrm>
            <a:off x="1337421" y="1155700"/>
            <a:ext cx="9952879" cy="5473700"/>
          </a:xfrm>
        </p:spPr>
      </p:pic>
      <p:sp>
        <p:nvSpPr>
          <p:cNvPr id="5" name="Content Placeholder 2"/>
          <p:cNvSpPr txBox="1">
            <a:spLocks/>
          </p:cNvSpPr>
          <p:nvPr/>
        </p:nvSpPr>
        <p:spPr>
          <a:xfrm>
            <a:off x="457200" y="1155700"/>
            <a:ext cx="3302000" cy="5029200"/>
          </a:xfrm>
          <a:prstGeom prst="rect">
            <a:avLst/>
          </a:prstGeom>
        </p:spPr>
        <p:txBody>
          <a:bodyPr vert="horz" lIns="91440" tIns="45720" rIns="91440" bIns="45720" rtlCol="0">
            <a:normAutofit fontScale="925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Prominent in extracellular matrix of </a:t>
            </a:r>
            <a:r>
              <a:rPr kumimoji="0" lang="en-US" sz="3200" i="1" u="none" strike="noStrike" kern="1200" cap="none" spc="0" normalizeH="0" baseline="0" noProof="0" dirty="0" smtClean="0">
                <a:ln>
                  <a:noFill/>
                </a:ln>
                <a:solidFill>
                  <a:schemeClr val="tx1"/>
                </a:solidFill>
                <a:effectLst/>
                <a:uLnTx/>
                <a:uFillTx/>
                <a:latin typeface="+mn-lt"/>
                <a:ea typeface="+mn-ea"/>
                <a:cs typeface="+mn-cs"/>
              </a:rPr>
              <a:t>all cells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Amount of sulfate depends on availability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Crucial for maintaining negative charge and protecting from infection</a:t>
            </a:r>
          </a:p>
          <a:p>
            <a:pPr marL="342900" lvl="0" indent="-342900">
              <a:spcBef>
                <a:spcPct val="20000"/>
              </a:spcBef>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5829300" y="2616200"/>
            <a:ext cx="482600" cy="2794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070600" y="4876800"/>
            <a:ext cx="469900" cy="3048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829300" y="3975100"/>
            <a:ext cx="482600" cy="2540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816600" y="5359400"/>
            <a:ext cx="482600" cy="3429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096000" y="6223000"/>
            <a:ext cx="469900" cy="4064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711700" y="6210300"/>
            <a:ext cx="469900" cy="4064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829300" y="1244600"/>
            <a:ext cx="482600" cy="2794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77800" y="6337300"/>
            <a:ext cx="4470400" cy="369332"/>
          </a:xfrm>
          <a:prstGeom prst="rect">
            <a:avLst/>
          </a:prstGeom>
          <a:noFill/>
        </p:spPr>
        <p:txBody>
          <a:bodyPr wrap="square" rtlCol="0">
            <a:spAutoFit/>
          </a:bodyPr>
          <a:lstStyle/>
          <a:p>
            <a:r>
              <a:rPr lang="en-US" dirty="0" err="1" smtClean="0"/>
              <a:t>http://www.science-autism.org/sulphate.htm</a:t>
            </a:r>
            <a:endParaRPr lang="en-US" dirty="0"/>
          </a:p>
        </p:txBody>
      </p:sp>
    </p:spTree>
    <p:extLst>
      <p:ext uri="{BB962C8B-B14F-4D97-AF65-F5344CB8AC3E}">
        <p14:creationId xmlns:p14="http://schemas.microsoft.com/office/powerpoint/2010/main" val="235724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Download These Slides</a:t>
            </a:r>
            <a:endParaRPr lang="en-US" b="1" dirty="0"/>
          </a:p>
        </p:txBody>
      </p:sp>
      <p:sp>
        <p:nvSpPr>
          <p:cNvPr id="3" name="Content Placeholder 2"/>
          <p:cNvSpPr>
            <a:spLocks noGrp="1"/>
          </p:cNvSpPr>
          <p:nvPr>
            <p:ph idx="1"/>
          </p:nvPr>
        </p:nvSpPr>
        <p:spPr/>
        <p:txBody>
          <a:bodyPr/>
          <a:lstStyle/>
          <a:p>
            <a:pPr marL="0" indent="0">
              <a:buNone/>
            </a:pPr>
            <a:r>
              <a:rPr lang="en-US" dirty="0" smtClean="0"/>
              <a:t>http://</a:t>
            </a:r>
            <a:r>
              <a:rPr lang="en-US" dirty="0" err="1" smtClean="0"/>
              <a:t>people.csail.mit.edu</a:t>
            </a:r>
            <a:r>
              <a:rPr lang="en-US" dirty="0" smtClean="0"/>
              <a:t>/</a:t>
            </a:r>
            <a:r>
              <a:rPr lang="en-US" dirty="0" err="1" smtClean="0"/>
              <a:t>seneff</a:t>
            </a:r>
            <a:r>
              <a:rPr lang="en-US" dirty="0" smtClean="0"/>
              <a:t>/London2014/SeneffHeartDisease2014.pptx</a:t>
            </a:r>
          </a:p>
          <a:p>
            <a:endParaRPr lang="en-US" dirty="0"/>
          </a:p>
        </p:txBody>
      </p:sp>
    </p:spTree>
    <p:extLst>
      <p:ext uri="{BB962C8B-B14F-4D97-AF65-F5344CB8AC3E}">
        <p14:creationId xmlns:p14="http://schemas.microsoft.com/office/powerpoint/2010/main" val="2483639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1143000"/>
          </a:xfrm>
        </p:spPr>
        <p:txBody>
          <a:bodyPr>
            <a:normAutofit fontScale="90000"/>
          </a:bodyPr>
          <a:lstStyle/>
          <a:p>
            <a:r>
              <a:rPr lang="en-US" b="1" dirty="0" smtClean="0"/>
              <a:t>Sulfated </a:t>
            </a:r>
            <a:r>
              <a:rPr lang="en-US" b="1" dirty="0" err="1" smtClean="0"/>
              <a:t>Glycosaminoglycans</a:t>
            </a:r>
            <a:r>
              <a:rPr lang="en-US" b="1" dirty="0" smtClean="0"/>
              <a:t> (</a:t>
            </a:r>
            <a:r>
              <a:rPr lang="en-US" b="1" dirty="0" err="1" smtClean="0"/>
              <a:t>GAGs</a:t>
            </a:r>
            <a:r>
              <a:rPr lang="en-US" b="1" dirty="0" smtClean="0"/>
              <a:t>)</a:t>
            </a:r>
            <a:endParaRPr lang="en-US" b="1" dirty="0"/>
          </a:p>
        </p:txBody>
      </p:sp>
      <p:pic>
        <p:nvPicPr>
          <p:cNvPr id="4" name="Content Placeholder 3" descr="sulfated_proteoglycans.gif"/>
          <p:cNvPicPr>
            <a:picLocks noGrp="1" noChangeAspect="1"/>
          </p:cNvPicPr>
          <p:nvPr>
            <p:ph idx="1"/>
          </p:nvPr>
        </p:nvPicPr>
        <p:blipFill>
          <a:blip r:embed="rId2"/>
          <a:srcRect l="-48228" r="-48228"/>
          <a:stretch>
            <a:fillRect/>
          </a:stretch>
        </p:blipFill>
        <p:spPr>
          <a:xfrm>
            <a:off x="1337421" y="1155700"/>
            <a:ext cx="9952879" cy="5473700"/>
          </a:xfrm>
        </p:spPr>
      </p:pic>
      <p:sp>
        <p:nvSpPr>
          <p:cNvPr id="5" name="Content Placeholder 2"/>
          <p:cNvSpPr txBox="1">
            <a:spLocks/>
          </p:cNvSpPr>
          <p:nvPr/>
        </p:nvSpPr>
        <p:spPr>
          <a:xfrm>
            <a:off x="457200" y="1155700"/>
            <a:ext cx="3302000" cy="5029200"/>
          </a:xfrm>
          <a:prstGeom prst="rect">
            <a:avLst/>
          </a:prstGeom>
        </p:spPr>
        <p:txBody>
          <a:bodyPr vert="horz" lIns="91440" tIns="45720" rIns="91440" bIns="45720" rtlCol="0">
            <a:normAutofit fontScale="925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Prominent in extracellular matrix of </a:t>
            </a:r>
            <a:r>
              <a:rPr kumimoji="0" lang="en-US" sz="3200" i="1" u="none" strike="noStrike" kern="1200" cap="none" spc="0" normalizeH="0" baseline="0" noProof="0" dirty="0" smtClean="0">
                <a:ln>
                  <a:noFill/>
                </a:ln>
                <a:solidFill>
                  <a:schemeClr val="tx1"/>
                </a:solidFill>
                <a:effectLst/>
                <a:uLnTx/>
                <a:uFillTx/>
                <a:latin typeface="+mn-lt"/>
                <a:ea typeface="+mn-ea"/>
                <a:cs typeface="+mn-cs"/>
              </a:rPr>
              <a:t>all cells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Amount of sulfate depends on availability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Crucial for maintaining negative charge and protecting from infection</a:t>
            </a:r>
          </a:p>
          <a:p>
            <a:pPr marL="342900" lvl="0" indent="-342900">
              <a:spcBef>
                <a:spcPct val="20000"/>
              </a:spcBef>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5829300" y="2616200"/>
            <a:ext cx="482600" cy="2794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070600" y="4876800"/>
            <a:ext cx="469900" cy="3048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829300" y="3975100"/>
            <a:ext cx="482600" cy="2540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816600" y="5359400"/>
            <a:ext cx="482600" cy="3429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096000" y="6223000"/>
            <a:ext cx="469900" cy="4064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711700" y="6210300"/>
            <a:ext cx="469900" cy="4064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829300" y="1244600"/>
            <a:ext cx="482600" cy="2794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77800" y="6337300"/>
            <a:ext cx="4470400" cy="369332"/>
          </a:xfrm>
          <a:prstGeom prst="rect">
            <a:avLst/>
          </a:prstGeom>
          <a:noFill/>
        </p:spPr>
        <p:txBody>
          <a:bodyPr wrap="square" rtlCol="0">
            <a:spAutoFit/>
          </a:bodyPr>
          <a:lstStyle/>
          <a:p>
            <a:r>
              <a:rPr lang="en-US" dirty="0" err="1" smtClean="0"/>
              <a:t>http://www.science-autism.org/sulphate.htm</a:t>
            </a:r>
            <a:endParaRPr lang="en-US" dirty="0"/>
          </a:p>
        </p:txBody>
      </p:sp>
      <p:sp>
        <p:nvSpPr>
          <p:cNvPr id="17" name="TextBox 16"/>
          <p:cNvSpPr txBox="1"/>
          <p:nvPr/>
        </p:nvSpPr>
        <p:spPr>
          <a:xfrm>
            <a:off x="1585719" y="2616200"/>
            <a:ext cx="5608844" cy="2062103"/>
          </a:xfrm>
          <a:prstGeom prst="rect">
            <a:avLst/>
          </a:prstGeom>
          <a:solidFill>
            <a:srgbClr val="FFFFD8"/>
          </a:solidFill>
          <a:ln>
            <a:solidFill>
              <a:srgbClr val="000000"/>
            </a:solidFill>
          </a:ln>
          <a:effectLst>
            <a:outerShdw blurRad="50800" dist="38100" dir="2700000">
              <a:srgbClr val="000000">
                <a:alpha val="43000"/>
              </a:srgbClr>
            </a:outerShdw>
          </a:effectLst>
        </p:spPr>
        <p:txBody>
          <a:bodyPr wrap="square" rtlCol="0">
            <a:spAutoFit/>
          </a:bodyPr>
          <a:lstStyle/>
          <a:p>
            <a:pPr algn="ctr"/>
            <a:endParaRPr lang="en-US" sz="3200" dirty="0" smtClean="0"/>
          </a:p>
          <a:p>
            <a:pPr algn="ctr"/>
            <a:r>
              <a:rPr lang="en-US" sz="3200" dirty="0" smtClean="0"/>
              <a:t>These are also known as “</a:t>
            </a:r>
            <a:r>
              <a:rPr lang="en-US" sz="3200" dirty="0" err="1" smtClean="0"/>
              <a:t>mucopolysaccharides</a:t>
            </a:r>
            <a:r>
              <a:rPr lang="en-US" sz="3200" dirty="0" smtClean="0"/>
              <a:t>”</a:t>
            </a:r>
          </a:p>
          <a:p>
            <a:pPr algn="ctr"/>
            <a:endParaRPr lang="en-US" sz="3200" dirty="0"/>
          </a:p>
        </p:txBody>
      </p:sp>
    </p:spTree>
    <p:extLst>
      <p:ext uri="{BB962C8B-B14F-4D97-AF65-F5344CB8AC3E}">
        <p14:creationId xmlns:p14="http://schemas.microsoft.com/office/powerpoint/2010/main" val="1523385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Ten Positive Effects of </a:t>
            </a:r>
            <a:r>
              <a:rPr lang="en-US" b="1" dirty="0" err="1" smtClean="0"/>
              <a:t>Mucopolysaccharides</a:t>
            </a:r>
            <a:r>
              <a:rPr lang="en-US" b="1" dirty="0" smtClean="0"/>
              <a:t> </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A lipid-clearing effect in the blood.</a:t>
            </a:r>
          </a:p>
          <a:p>
            <a:r>
              <a:rPr lang="en-US" dirty="0" smtClean="0"/>
              <a:t>Stimulation of cellular metabolism.</a:t>
            </a:r>
          </a:p>
          <a:p>
            <a:r>
              <a:rPr lang="en-US" dirty="0" smtClean="0"/>
              <a:t>Efficient metabolism of fatty acids.</a:t>
            </a:r>
          </a:p>
          <a:p>
            <a:r>
              <a:rPr lang="en-US" dirty="0" smtClean="0"/>
              <a:t>Increase in RNA and DNA synthesis of cells.</a:t>
            </a:r>
          </a:p>
          <a:p>
            <a:r>
              <a:rPr lang="en-US" dirty="0" smtClean="0"/>
              <a:t>Increase in growth, size and quantity of normal cells.</a:t>
            </a:r>
          </a:p>
          <a:p>
            <a:r>
              <a:rPr lang="en-US" dirty="0" smtClean="0"/>
              <a:t>Anti-atherosclerosis, anti-</a:t>
            </a:r>
            <a:r>
              <a:rPr lang="en-US" dirty="0" err="1" smtClean="0"/>
              <a:t>atherogenic</a:t>
            </a:r>
            <a:r>
              <a:rPr lang="en-US" dirty="0" smtClean="0"/>
              <a:t> activities.</a:t>
            </a:r>
          </a:p>
          <a:p>
            <a:r>
              <a:rPr lang="en-US" dirty="0" smtClean="0"/>
              <a:t>Anti-inflammatory effect.</a:t>
            </a:r>
          </a:p>
          <a:p>
            <a:r>
              <a:rPr lang="en-US" dirty="0" smtClean="0"/>
              <a:t>Anti-</a:t>
            </a:r>
            <a:r>
              <a:rPr lang="en-US" dirty="0" err="1" smtClean="0"/>
              <a:t>thrombogenic</a:t>
            </a:r>
            <a:r>
              <a:rPr lang="en-US" dirty="0" smtClean="0"/>
              <a:t> and anti-coagulant activity.</a:t>
            </a:r>
          </a:p>
          <a:p>
            <a:r>
              <a:rPr lang="en-US" dirty="0" smtClean="0"/>
              <a:t>Increases the number of coronary artery branches and collateral circulation in experimental atherosclerosis.</a:t>
            </a:r>
          </a:p>
          <a:p>
            <a:r>
              <a:rPr lang="en-US" dirty="0" smtClean="0"/>
              <a:t>Accelerates healing, regeneration and repair of cardiovascular tissue</a:t>
            </a:r>
            <a:endParaRPr lang="en-US" dirty="0"/>
          </a:p>
        </p:txBody>
      </p:sp>
      <p:sp>
        <p:nvSpPr>
          <p:cNvPr id="4" name="TextBox 3"/>
          <p:cNvSpPr txBox="1"/>
          <p:nvPr/>
        </p:nvSpPr>
        <p:spPr>
          <a:xfrm>
            <a:off x="3220624" y="6257835"/>
            <a:ext cx="5224958" cy="461665"/>
          </a:xfrm>
          <a:prstGeom prst="rect">
            <a:avLst/>
          </a:prstGeom>
          <a:noFill/>
        </p:spPr>
        <p:txBody>
          <a:bodyPr wrap="none" rtlCol="0">
            <a:spAutoFit/>
          </a:bodyPr>
          <a:lstStyle/>
          <a:p>
            <a:r>
              <a:rPr lang="en-US" sz="2400" dirty="0" smtClean="0">
                <a:solidFill>
                  <a:srgbClr val="FF0000"/>
                </a:solidFill>
              </a:rPr>
              <a:t>*</a:t>
            </a:r>
            <a:r>
              <a:rPr lang="en-US" sz="2400" dirty="0" smtClean="0"/>
              <a:t> http://</a:t>
            </a:r>
            <a:r>
              <a:rPr lang="en-US" sz="2400" dirty="0" err="1" smtClean="0"/>
              <a:t>www.vitaflex.com/res_csaa.php</a:t>
            </a:r>
            <a:endParaRPr lang="en-US" sz="2400" dirty="0"/>
          </a:p>
        </p:txBody>
      </p:sp>
    </p:spTree>
    <p:extLst>
      <p:ext uri="{BB962C8B-B14F-4D97-AF65-F5344CB8AC3E}">
        <p14:creationId xmlns:p14="http://schemas.microsoft.com/office/powerpoint/2010/main" val="440264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Ten Positive Effects of </a:t>
            </a:r>
            <a:r>
              <a:rPr lang="en-US" b="1" dirty="0" err="1" smtClean="0"/>
              <a:t>Mucopolysaccharides</a:t>
            </a:r>
            <a:r>
              <a:rPr lang="en-US" b="1" dirty="0" smtClean="0"/>
              <a:t> </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A lipid-clearing effect in the blood.</a:t>
            </a:r>
          </a:p>
          <a:p>
            <a:r>
              <a:rPr lang="en-US" dirty="0" smtClean="0"/>
              <a:t>Stimulation of cellular metabolism.</a:t>
            </a:r>
          </a:p>
          <a:p>
            <a:r>
              <a:rPr lang="en-US" dirty="0" smtClean="0"/>
              <a:t>Efficient metabolism of fatty acids.</a:t>
            </a:r>
          </a:p>
          <a:p>
            <a:r>
              <a:rPr lang="en-US" dirty="0" smtClean="0"/>
              <a:t>Increase in RNA and DNA synthesis of cells.</a:t>
            </a:r>
          </a:p>
          <a:p>
            <a:r>
              <a:rPr lang="en-US" dirty="0" smtClean="0"/>
              <a:t>Increase in growth, size and quantity of normal cells.</a:t>
            </a:r>
          </a:p>
          <a:p>
            <a:r>
              <a:rPr lang="en-US" dirty="0" smtClean="0"/>
              <a:t>Anti-atherosclerosis, anti-</a:t>
            </a:r>
            <a:r>
              <a:rPr lang="en-US" dirty="0" err="1" smtClean="0"/>
              <a:t>atherogenic</a:t>
            </a:r>
            <a:r>
              <a:rPr lang="en-US" dirty="0" smtClean="0"/>
              <a:t> activities.</a:t>
            </a:r>
          </a:p>
          <a:p>
            <a:r>
              <a:rPr lang="en-US" dirty="0" smtClean="0"/>
              <a:t>Anti-inflammatory effect.</a:t>
            </a:r>
          </a:p>
          <a:p>
            <a:r>
              <a:rPr lang="en-US" dirty="0" smtClean="0"/>
              <a:t>Anti-</a:t>
            </a:r>
            <a:r>
              <a:rPr lang="en-US" dirty="0" err="1" smtClean="0"/>
              <a:t>thrombogenic</a:t>
            </a:r>
            <a:r>
              <a:rPr lang="en-US" dirty="0" smtClean="0"/>
              <a:t> and anti-coagulant activity.</a:t>
            </a:r>
          </a:p>
          <a:p>
            <a:r>
              <a:rPr lang="en-US" dirty="0" smtClean="0"/>
              <a:t>Increases the number of coronary artery branches and collateral circulation in experimental atherosclerosis.</a:t>
            </a:r>
          </a:p>
          <a:p>
            <a:r>
              <a:rPr lang="en-US" dirty="0" smtClean="0"/>
              <a:t>Accelerates healing, regeneration and repair of cardiovascular tissue</a:t>
            </a:r>
            <a:endParaRPr lang="en-US" dirty="0"/>
          </a:p>
        </p:txBody>
      </p:sp>
      <p:sp>
        <p:nvSpPr>
          <p:cNvPr id="4" name="TextBox 3"/>
          <p:cNvSpPr txBox="1"/>
          <p:nvPr/>
        </p:nvSpPr>
        <p:spPr>
          <a:xfrm>
            <a:off x="3220624" y="6257835"/>
            <a:ext cx="5224958" cy="461665"/>
          </a:xfrm>
          <a:prstGeom prst="rect">
            <a:avLst/>
          </a:prstGeom>
          <a:noFill/>
        </p:spPr>
        <p:txBody>
          <a:bodyPr wrap="none" rtlCol="0">
            <a:spAutoFit/>
          </a:bodyPr>
          <a:lstStyle/>
          <a:p>
            <a:r>
              <a:rPr lang="en-US" sz="2400" dirty="0" smtClean="0">
                <a:solidFill>
                  <a:srgbClr val="FF0000"/>
                </a:solidFill>
              </a:rPr>
              <a:t>*</a:t>
            </a:r>
            <a:r>
              <a:rPr lang="en-US" sz="2400" dirty="0" smtClean="0"/>
              <a:t> http://</a:t>
            </a:r>
            <a:r>
              <a:rPr lang="en-US" sz="2400" dirty="0" err="1" smtClean="0"/>
              <a:t>www.vitaflex.com/res_csaa.php</a:t>
            </a:r>
            <a:endParaRPr lang="en-US" sz="2400" dirty="0"/>
          </a:p>
        </p:txBody>
      </p:sp>
      <p:sp>
        <p:nvSpPr>
          <p:cNvPr id="5" name="TextBox 4"/>
          <p:cNvSpPr txBox="1"/>
          <p:nvPr/>
        </p:nvSpPr>
        <p:spPr>
          <a:xfrm>
            <a:off x="1585719" y="2616200"/>
            <a:ext cx="5608844" cy="2554545"/>
          </a:xfrm>
          <a:prstGeom prst="rect">
            <a:avLst/>
          </a:prstGeom>
          <a:solidFill>
            <a:srgbClr val="FFFFD8"/>
          </a:solidFill>
          <a:ln>
            <a:solidFill>
              <a:srgbClr val="000000"/>
            </a:solidFill>
          </a:ln>
          <a:effectLst>
            <a:outerShdw blurRad="50800" dist="38100" dir="2700000">
              <a:srgbClr val="000000">
                <a:alpha val="43000"/>
              </a:srgbClr>
            </a:outerShdw>
          </a:effectLst>
        </p:spPr>
        <p:txBody>
          <a:bodyPr wrap="square" rtlCol="0">
            <a:spAutoFit/>
          </a:bodyPr>
          <a:lstStyle/>
          <a:p>
            <a:pPr algn="ctr"/>
            <a:endParaRPr lang="en-US" sz="3200" dirty="0" smtClean="0"/>
          </a:p>
          <a:p>
            <a:pPr algn="ctr"/>
            <a:r>
              <a:rPr lang="en-US" sz="3200" dirty="0" smtClean="0"/>
              <a:t>Many of these effects can be explained by the fact                that they supply sulfate</a:t>
            </a:r>
          </a:p>
          <a:p>
            <a:pPr algn="ctr"/>
            <a:endParaRPr lang="en-US" sz="3200" dirty="0"/>
          </a:p>
        </p:txBody>
      </p:sp>
    </p:spTree>
    <p:extLst>
      <p:ext uri="{BB962C8B-B14F-4D97-AF65-F5344CB8AC3E}">
        <p14:creationId xmlns:p14="http://schemas.microsoft.com/office/powerpoint/2010/main" val="817595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614"/>
            <a:ext cx="8229600" cy="1143000"/>
          </a:xfrm>
        </p:spPr>
        <p:txBody>
          <a:bodyPr/>
          <a:lstStyle/>
          <a:p>
            <a:r>
              <a:rPr lang="en-US" b="1" dirty="0" err="1" smtClean="0"/>
              <a:t>Heparan</a:t>
            </a:r>
            <a:r>
              <a:rPr lang="en-US" b="1" dirty="0" smtClean="0"/>
              <a:t> Sulfate: Wonder Worker</a:t>
            </a:r>
            <a:endParaRPr lang="en-US" b="1" dirty="0"/>
          </a:p>
        </p:txBody>
      </p:sp>
      <p:pic>
        <p:nvPicPr>
          <p:cNvPr id="4" name="Content Placeholder 3" descr="heparan_sulfate.png"/>
          <p:cNvPicPr>
            <a:picLocks noGrp="1" noChangeAspect="1"/>
          </p:cNvPicPr>
          <p:nvPr>
            <p:ph idx="1"/>
          </p:nvPr>
        </p:nvPicPr>
        <p:blipFill>
          <a:blip r:embed="rId2"/>
          <a:srcRect l="-11781" r="-11781"/>
          <a:stretch>
            <a:fillRect/>
          </a:stretch>
        </p:blipFill>
        <p:spPr/>
      </p:pic>
      <p:sp>
        <p:nvSpPr>
          <p:cNvPr id="5" name="TextBox 4"/>
          <p:cNvSpPr txBox="1"/>
          <p:nvPr/>
        </p:nvSpPr>
        <p:spPr>
          <a:xfrm>
            <a:off x="389473" y="6126163"/>
            <a:ext cx="8128848" cy="461665"/>
          </a:xfrm>
          <a:prstGeom prst="rect">
            <a:avLst/>
          </a:prstGeom>
          <a:noFill/>
        </p:spPr>
        <p:txBody>
          <a:bodyPr wrap="none" rtlCol="0">
            <a:spAutoFit/>
          </a:bodyPr>
          <a:lstStyle/>
          <a:p>
            <a:r>
              <a:rPr lang="en-US" sz="2400" dirty="0" smtClean="0"/>
              <a:t>Polymers of  sugars with attached sulfates: safe glucose storage</a:t>
            </a:r>
            <a:endParaRPr lang="en-US" sz="2400" dirty="0"/>
          </a:p>
        </p:txBody>
      </p:sp>
      <p:grpSp>
        <p:nvGrpSpPr>
          <p:cNvPr id="3" name="Group 11"/>
          <p:cNvGrpSpPr/>
          <p:nvPr/>
        </p:nvGrpSpPr>
        <p:grpSpPr>
          <a:xfrm>
            <a:off x="2027768" y="1343378"/>
            <a:ext cx="5490629" cy="4598810"/>
            <a:chOff x="2027768" y="1343378"/>
            <a:chExt cx="5490629" cy="4598810"/>
          </a:xfrm>
        </p:grpSpPr>
        <p:sp>
          <p:nvSpPr>
            <p:cNvPr id="6" name="Freeform 5"/>
            <p:cNvSpPr/>
            <p:nvPr/>
          </p:nvSpPr>
          <p:spPr>
            <a:xfrm>
              <a:off x="3076222" y="1343378"/>
              <a:ext cx="1425222" cy="1385711"/>
            </a:xfrm>
            <a:custGeom>
              <a:avLst/>
              <a:gdLst>
                <a:gd name="connsiteX0" fmla="*/ 395111 w 1425222"/>
                <a:gd name="connsiteY0" fmla="*/ 79022 h 1385711"/>
                <a:gd name="connsiteX1" fmla="*/ 22578 w 1425222"/>
                <a:gd name="connsiteY1" fmla="*/ 603955 h 1385711"/>
                <a:gd name="connsiteX2" fmla="*/ 259645 w 1425222"/>
                <a:gd name="connsiteY2" fmla="*/ 1281289 h 1385711"/>
                <a:gd name="connsiteX3" fmla="*/ 1004711 w 1425222"/>
                <a:gd name="connsiteY3" fmla="*/ 1230489 h 1385711"/>
                <a:gd name="connsiteX4" fmla="*/ 1411111 w 1425222"/>
                <a:gd name="connsiteY4" fmla="*/ 841022 h 1385711"/>
                <a:gd name="connsiteX5" fmla="*/ 1089378 w 1425222"/>
                <a:gd name="connsiteY5" fmla="*/ 231422 h 1385711"/>
                <a:gd name="connsiteX6" fmla="*/ 513645 w 1425222"/>
                <a:gd name="connsiteY6" fmla="*/ 129822 h 1385711"/>
                <a:gd name="connsiteX7" fmla="*/ 395111 w 1425222"/>
                <a:gd name="connsiteY7" fmla="*/ 79022 h 138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222" h="1385711">
                  <a:moveTo>
                    <a:pt x="395111" y="79022"/>
                  </a:moveTo>
                  <a:cubicBezTo>
                    <a:pt x="313267" y="158044"/>
                    <a:pt x="45156" y="403577"/>
                    <a:pt x="22578" y="603955"/>
                  </a:cubicBezTo>
                  <a:cubicBezTo>
                    <a:pt x="0" y="804333"/>
                    <a:pt x="95956" y="1176867"/>
                    <a:pt x="259645" y="1281289"/>
                  </a:cubicBezTo>
                  <a:cubicBezTo>
                    <a:pt x="423334" y="1385711"/>
                    <a:pt x="812800" y="1303867"/>
                    <a:pt x="1004711" y="1230489"/>
                  </a:cubicBezTo>
                  <a:cubicBezTo>
                    <a:pt x="1196622" y="1157111"/>
                    <a:pt x="1397000" y="1007533"/>
                    <a:pt x="1411111" y="841022"/>
                  </a:cubicBezTo>
                  <a:cubicBezTo>
                    <a:pt x="1425222" y="674511"/>
                    <a:pt x="1238956" y="349955"/>
                    <a:pt x="1089378" y="231422"/>
                  </a:cubicBezTo>
                  <a:cubicBezTo>
                    <a:pt x="939800" y="112889"/>
                    <a:pt x="635000" y="155222"/>
                    <a:pt x="513645" y="129822"/>
                  </a:cubicBezTo>
                  <a:cubicBezTo>
                    <a:pt x="392290" y="104422"/>
                    <a:pt x="476956" y="0"/>
                    <a:pt x="395111" y="79022"/>
                  </a:cubicBezTo>
                  <a:close/>
                </a:path>
              </a:pathLst>
            </a:cu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5771445" y="2477911"/>
              <a:ext cx="1425222" cy="1385711"/>
            </a:xfrm>
            <a:custGeom>
              <a:avLst/>
              <a:gdLst>
                <a:gd name="connsiteX0" fmla="*/ 395111 w 1425222"/>
                <a:gd name="connsiteY0" fmla="*/ 79022 h 1385711"/>
                <a:gd name="connsiteX1" fmla="*/ 22578 w 1425222"/>
                <a:gd name="connsiteY1" fmla="*/ 603955 h 1385711"/>
                <a:gd name="connsiteX2" fmla="*/ 259645 w 1425222"/>
                <a:gd name="connsiteY2" fmla="*/ 1281289 h 1385711"/>
                <a:gd name="connsiteX3" fmla="*/ 1004711 w 1425222"/>
                <a:gd name="connsiteY3" fmla="*/ 1230489 h 1385711"/>
                <a:gd name="connsiteX4" fmla="*/ 1411111 w 1425222"/>
                <a:gd name="connsiteY4" fmla="*/ 841022 h 1385711"/>
                <a:gd name="connsiteX5" fmla="*/ 1089378 w 1425222"/>
                <a:gd name="connsiteY5" fmla="*/ 231422 h 1385711"/>
                <a:gd name="connsiteX6" fmla="*/ 513645 w 1425222"/>
                <a:gd name="connsiteY6" fmla="*/ 129822 h 1385711"/>
                <a:gd name="connsiteX7" fmla="*/ 395111 w 1425222"/>
                <a:gd name="connsiteY7" fmla="*/ 79022 h 138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222" h="1385711">
                  <a:moveTo>
                    <a:pt x="395111" y="79022"/>
                  </a:moveTo>
                  <a:cubicBezTo>
                    <a:pt x="313267" y="158044"/>
                    <a:pt x="45156" y="403577"/>
                    <a:pt x="22578" y="603955"/>
                  </a:cubicBezTo>
                  <a:cubicBezTo>
                    <a:pt x="0" y="804333"/>
                    <a:pt x="95956" y="1176867"/>
                    <a:pt x="259645" y="1281289"/>
                  </a:cubicBezTo>
                  <a:cubicBezTo>
                    <a:pt x="423334" y="1385711"/>
                    <a:pt x="812800" y="1303867"/>
                    <a:pt x="1004711" y="1230489"/>
                  </a:cubicBezTo>
                  <a:cubicBezTo>
                    <a:pt x="1196622" y="1157111"/>
                    <a:pt x="1397000" y="1007533"/>
                    <a:pt x="1411111" y="841022"/>
                  </a:cubicBezTo>
                  <a:cubicBezTo>
                    <a:pt x="1425222" y="674511"/>
                    <a:pt x="1238956" y="349955"/>
                    <a:pt x="1089378" y="231422"/>
                  </a:cubicBezTo>
                  <a:cubicBezTo>
                    <a:pt x="939800" y="112889"/>
                    <a:pt x="635000" y="155222"/>
                    <a:pt x="513645" y="129822"/>
                  </a:cubicBezTo>
                  <a:cubicBezTo>
                    <a:pt x="392290" y="104422"/>
                    <a:pt x="476956" y="0"/>
                    <a:pt x="395111" y="79022"/>
                  </a:cubicBezTo>
                  <a:close/>
                </a:path>
              </a:pathLst>
            </a:cu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5058834" y="4507089"/>
              <a:ext cx="1425222" cy="1385711"/>
            </a:xfrm>
            <a:custGeom>
              <a:avLst/>
              <a:gdLst>
                <a:gd name="connsiteX0" fmla="*/ 395111 w 1425222"/>
                <a:gd name="connsiteY0" fmla="*/ 79022 h 1385711"/>
                <a:gd name="connsiteX1" fmla="*/ 22578 w 1425222"/>
                <a:gd name="connsiteY1" fmla="*/ 603955 h 1385711"/>
                <a:gd name="connsiteX2" fmla="*/ 259645 w 1425222"/>
                <a:gd name="connsiteY2" fmla="*/ 1281289 h 1385711"/>
                <a:gd name="connsiteX3" fmla="*/ 1004711 w 1425222"/>
                <a:gd name="connsiteY3" fmla="*/ 1230489 h 1385711"/>
                <a:gd name="connsiteX4" fmla="*/ 1411111 w 1425222"/>
                <a:gd name="connsiteY4" fmla="*/ 841022 h 1385711"/>
                <a:gd name="connsiteX5" fmla="*/ 1089378 w 1425222"/>
                <a:gd name="connsiteY5" fmla="*/ 231422 h 1385711"/>
                <a:gd name="connsiteX6" fmla="*/ 513645 w 1425222"/>
                <a:gd name="connsiteY6" fmla="*/ 129822 h 1385711"/>
                <a:gd name="connsiteX7" fmla="*/ 395111 w 1425222"/>
                <a:gd name="connsiteY7" fmla="*/ 79022 h 138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222" h="1385711">
                  <a:moveTo>
                    <a:pt x="395111" y="79022"/>
                  </a:moveTo>
                  <a:cubicBezTo>
                    <a:pt x="313267" y="158044"/>
                    <a:pt x="45156" y="403577"/>
                    <a:pt x="22578" y="603955"/>
                  </a:cubicBezTo>
                  <a:cubicBezTo>
                    <a:pt x="0" y="804333"/>
                    <a:pt x="95956" y="1176867"/>
                    <a:pt x="259645" y="1281289"/>
                  </a:cubicBezTo>
                  <a:cubicBezTo>
                    <a:pt x="423334" y="1385711"/>
                    <a:pt x="812800" y="1303867"/>
                    <a:pt x="1004711" y="1230489"/>
                  </a:cubicBezTo>
                  <a:cubicBezTo>
                    <a:pt x="1196622" y="1157111"/>
                    <a:pt x="1397000" y="1007533"/>
                    <a:pt x="1411111" y="841022"/>
                  </a:cubicBezTo>
                  <a:cubicBezTo>
                    <a:pt x="1425222" y="674511"/>
                    <a:pt x="1238956" y="349955"/>
                    <a:pt x="1089378" y="231422"/>
                  </a:cubicBezTo>
                  <a:cubicBezTo>
                    <a:pt x="939800" y="112889"/>
                    <a:pt x="635000" y="155222"/>
                    <a:pt x="513645" y="129822"/>
                  </a:cubicBezTo>
                  <a:cubicBezTo>
                    <a:pt x="392290" y="104422"/>
                    <a:pt x="476956" y="0"/>
                    <a:pt x="395111" y="79022"/>
                  </a:cubicBezTo>
                  <a:close/>
                </a:path>
              </a:pathLst>
            </a:cu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2027768" y="3170766"/>
              <a:ext cx="1425222" cy="1385711"/>
            </a:xfrm>
            <a:custGeom>
              <a:avLst/>
              <a:gdLst>
                <a:gd name="connsiteX0" fmla="*/ 395111 w 1425222"/>
                <a:gd name="connsiteY0" fmla="*/ 79022 h 1385711"/>
                <a:gd name="connsiteX1" fmla="*/ 22578 w 1425222"/>
                <a:gd name="connsiteY1" fmla="*/ 603955 h 1385711"/>
                <a:gd name="connsiteX2" fmla="*/ 259645 w 1425222"/>
                <a:gd name="connsiteY2" fmla="*/ 1281289 h 1385711"/>
                <a:gd name="connsiteX3" fmla="*/ 1004711 w 1425222"/>
                <a:gd name="connsiteY3" fmla="*/ 1230489 h 1385711"/>
                <a:gd name="connsiteX4" fmla="*/ 1411111 w 1425222"/>
                <a:gd name="connsiteY4" fmla="*/ 841022 h 1385711"/>
                <a:gd name="connsiteX5" fmla="*/ 1089378 w 1425222"/>
                <a:gd name="connsiteY5" fmla="*/ 231422 h 1385711"/>
                <a:gd name="connsiteX6" fmla="*/ 513645 w 1425222"/>
                <a:gd name="connsiteY6" fmla="*/ 129822 h 1385711"/>
                <a:gd name="connsiteX7" fmla="*/ 395111 w 1425222"/>
                <a:gd name="connsiteY7" fmla="*/ 79022 h 138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222" h="1385711">
                  <a:moveTo>
                    <a:pt x="395111" y="79022"/>
                  </a:moveTo>
                  <a:cubicBezTo>
                    <a:pt x="313267" y="158044"/>
                    <a:pt x="45156" y="403577"/>
                    <a:pt x="22578" y="603955"/>
                  </a:cubicBezTo>
                  <a:cubicBezTo>
                    <a:pt x="0" y="804333"/>
                    <a:pt x="95956" y="1176867"/>
                    <a:pt x="259645" y="1281289"/>
                  </a:cubicBezTo>
                  <a:cubicBezTo>
                    <a:pt x="423334" y="1385711"/>
                    <a:pt x="812800" y="1303867"/>
                    <a:pt x="1004711" y="1230489"/>
                  </a:cubicBezTo>
                  <a:cubicBezTo>
                    <a:pt x="1196622" y="1157111"/>
                    <a:pt x="1397000" y="1007533"/>
                    <a:pt x="1411111" y="841022"/>
                  </a:cubicBezTo>
                  <a:cubicBezTo>
                    <a:pt x="1425222" y="674511"/>
                    <a:pt x="1238956" y="349955"/>
                    <a:pt x="1089378" y="231422"/>
                  </a:cubicBezTo>
                  <a:cubicBezTo>
                    <a:pt x="939800" y="112889"/>
                    <a:pt x="635000" y="155222"/>
                    <a:pt x="513645" y="129822"/>
                  </a:cubicBezTo>
                  <a:cubicBezTo>
                    <a:pt x="392290" y="104422"/>
                    <a:pt x="476956" y="0"/>
                    <a:pt x="395111" y="79022"/>
                  </a:cubicBezTo>
                  <a:close/>
                </a:path>
              </a:pathLst>
            </a:cu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3211686" y="3611037"/>
              <a:ext cx="1425222" cy="1385711"/>
            </a:xfrm>
            <a:custGeom>
              <a:avLst/>
              <a:gdLst>
                <a:gd name="connsiteX0" fmla="*/ 395111 w 1425222"/>
                <a:gd name="connsiteY0" fmla="*/ 79022 h 1385711"/>
                <a:gd name="connsiteX1" fmla="*/ 22578 w 1425222"/>
                <a:gd name="connsiteY1" fmla="*/ 603955 h 1385711"/>
                <a:gd name="connsiteX2" fmla="*/ 259645 w 1425222"/>
                <a:gd name="connsiteY2" fmla="*/ 1281289 h 1385711"/>
                <a:gd name="connsiteX3" fmla="*/ 1004711 w 1425222"/>
                <a:gd name="connsiteY3" fmla="*/ 1230489 h 1385711"/>
                <a:gd name="connsiteX4" fmla="*/ 1411111 w 1425222"/>
                <a:gd name="connsiteY4" fmla="*/ 841022 h 1385711"/>
                <a:gd name="connsiteX5" fmla="*/ 1089378 w 1425222"/>
                <a:gd name="connsiteY5" fmla="*/ 231422 h 1385711"/>
                <a:gd name="connsiteX6" fmla="*/ 513645 w 1425222"/>
                <a:gd name="connsiteY6" fmla="*/ 129822 h 1385711"/>
                <a:gd name="connsiteX7" fmla="*/ 395111 w 1425222"/>
                <a:gd name="connsiteY7" fmla="*/ 79022 h 138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222" h="1385711">
                  <a:moveTo>
                    <a:pt x="395111" y="79022"/>
                  </a:moveTo>
                  <a:cubicBezTo>
                    <a:pt x="313267" y="158044"/>
                    <a:pt x="45156" y="403577"/>
                    <a:pt x="22578" y="603955"/>
                  </a:cubicBezTo>
                  <a:cubicBezTo>
                    <a:pt x="0" y="804333"/>
                    <a:pt x="95956" y="1176867"/>
                    <a:pt x="259645" y="1281289"/>
                  </a:cubicBezTo>
                  <a:cubicBezTo>
                    <a:pt x="423334" y="1385711"/>
                    <a:pt x="812800" y="1303867"/>
                    <a:pt x="1004711" y="1230489"/>
                  </a:cubicBezTo>
                  <a:cubicBezTo>
                    <a:pt x="1196622" y="1157111"/>
                    <a:pt x="1397000" y="1007533"/>
                    <a:pt x="1411111" y="841022"/>
                  </a:cubicBezTo>
                  <a:cubicBezTo>
                    <a:pt x="1425222" y="674511"/>
                    <a:pt x="1238956" y="349955"/>
                    <a:pt x="1089378" y="231422"/>
                  </a:cubicBezTo>
                  <a:cubicBezTo>
                    <a:pt x="939800" y="112889"/>
                    <a:pt x="635000" y="155222"/>
                    <a:pt x="513645" y="129822"/>
                  </a:cubicBezTo>
                  <a:cubicBezTo>
                    <a:pt x="392290" y="104422"/>
                    <a:pt x="476956" y="0"/>
                    <a:pt x="395111" y="79022"/>
                  </a:cubicBezTo>
                  <a:close/>
                </a:path>
              </a:pathLst>
            </a:cu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6093175" y="4556477"/>
              <a:ext cx="1425222" cy="1385711"/>
            </a:xfrm>
            <a:custGeom>
              <a:avLst/>
              <a:gdLst>
                <a:gd name="connsiteX0" fmla="*/ 395111 w 1425222"/>
                <a:gd name="connsiteY0" fmla="*/ 79022 h 1385711"/>
                <a:gd name="connsiteX1" fmla="*/ 22578 w 1425222"/>
                <a:gd name="connsiteY1" fmla="*/ 603955 h 1385711"/>
                <a:gd name="connsiteX2" fmla="*/ 259645 w 1425222"/>
                <a:gd name="connsiteY2" fmla="*/ 1281289 h 1385711"/>
                <a:gd name="connsiteX3" fmla="*/ 1004711 w 1425222"/>
                <a:gd name="connsiteY3" fmla="*/ 1230489 h 1385711"/>
                <a:gd name="connsiteX4" fmla="*/ 1411111 w 1425222"/>
                <a:gd name="connsiteY4" fmla="*/ 841022 h 1385711"/>
                <a:gd name="connsiteX5" fmla="*/ 1089378 w 1425222"/>
                <a:gd name="connsiteY5" fmla="*/ 231422 h 1385711"/>
                <a:gd name="connsiteX6" fmla="*/ 513645 w 1425222"/>
                <a:gd name="connsiteY6" fmla="*/ 129822 h 1385711"/>
                <a:gd name="connsiteX7" fmla="*/ 395111 w 1425222"/>
                <a:gd name="connsiteY7" fmla="*/ 79022 h 138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222" h="1385711">
                  <a:moveTo>
                    <a:pt x="395111" y="79022"/>
                  </a:moveTo>
                  <a:cubicBezTo>
                    <a:pt x="313267" y="158044"/>
                    <a:pt x="45156" y="403577"/>
                    <a:pt x="22578" y="603955"/>
                  </a:cubicBezTo>
                  <a:cubicBezTo>
                    <a:pt x="0" y="804333"/>
                    <a:pt x="95956" y="1176867"/>
                    <a:pt x="259645" y="1281289"/>
                  </a:cubicBezTo>
                  <a:cubicBezTo>
                    <a:pt x="423334" y="1385711"/>
                    <a:pt x="812800" y="1303867"/>
                    <a:pt x="1004711" y="1230489"/>
                  </a:cubicBezTo>
                  <a:cubicBezTo>
                    <a:pt x="1196622" y="1157111"/>
                    <a:pt x="1397000" y="1007533"/>
                    <a:pt x="1411111" y="841022"/>
                  </a:cubicBezTo>
                  <a:cubicBezTo>
                    <a:pt x="1425222" y="674511"/>
                    <a:pt x="1238956" y="349955"/>
                    <a:pt x="1089378" y="231422"/>
                  </a:cubicBezTo>
                  <a:cubicBezTo>
                    <a:pt x="939800" y="112889"/>
                    <a:pt x="635000" y="155222"/>
                    <a:pt x="513645" y="129822"/>
                  </a:cubicBezTo>
                  <a:cubicBezTo>
                    <a:pt x="392290" y="104422"/>
                    <a:pt x="476956" y="0"/>
                    <a:pt x="395111" y="79022"/>
                  </a:cubicBezTo>
                  <a:close/>
                </a:path>
              </a:pathLst>
            </a:cu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535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Disrupted Signaling when                     HSPGs are Depleted</a:t>
            </a:r>
            <a:r>
              <a:rPr lang="en-US" b="1" dirty="0" smtClean="0">
                <a:solidFill>
                  <a:srgbClr val="FF0000"/>
                </a:solidFill>
              </a:rPr>
              <a:t>*</a:t>
            </a:r>
            <a:endParaRPr lang="en-US" b="1" dirty="0">
              <a:solidFill>
                <a:srgbClr val="FF0000"/>
              </a:solidFill>
            </a:endParaRPr>
          </a:p>
        </p:txBody>
      </p:sp>
      <p:pic>
        <p:nvPicPr>
          <p:cNvPr id="4" name="Content Placeholder 3" descr="HSPG_signaling.png"/>
          <p:cNvPicPr>
            <a:picLocks noGrp="1" noChangeAspect="1"/>
          </p:cNvPicPr>
          <p:nvPr>
            <p:ph idx="1"/>
          </p:nvPr>
        </p:nvPicPr>
        <p:blipFill>
          <a:blip r:embed="rId3">
            <a:extLst>
              <a:ext uri="{28A0092B-C50C-407E-A947-70E740481C1C}">
                <a14:useLocalDpi xmlns:a14="http://schemas.microsoft.com/office/drawing/2010/main" val="0"/>
              </a:ext>
            </a:extLst>
          </a:blip>
          <a:srcRect t="-38681" b="-38681"/>
          <a:stretch>
            <a:fillRect/>
          </a:stretch>
        </p:blipFill>
        <p:spPr/>
      </p:pic>
      <p:sp>
        <p:nvSpPr>
          <p:cNvPr id="5" name="TextBox 4"/>
          <p:cNvSpPr txBox="1"/>
          <p:nvPr/>
        </p:nvSpPr>
        <p:spPr>
          <a:xfrm>
            <a:off x="402805" y="6318250"/>
            <a:ext cx="8741195" cy="400110"/>
          </a:xfrm>
          <a:prstGeom prst="rect">
            <a:avLst/>
          </a:prstGeom>
          <a:noFill/>
        </p:spPr>
        <p:txBody>
          <a:bodyPr wrap="none" rtlCol="0">
            <a:spAutoFit/>
          </a:bodyPr>
          <a:lstStyle/>
          <a:p>
            <a:r>
              <a:rPr lang="en-US" sz="2000" dirty="0" smtClean="0">
                <a:solidFill>
                  <a:srgbClr val="FF0000"/>
                </a:solidFill>
              </a:rPr>
              <a:t>*</a:t>
            </a:r>
            <a:r>
              <a:rPr lang="en-US" sz="2000" dirty="0" smtClean="0"/>
              <a:t>Figure 5 in P </a:t>
            </a:r>
            <a:r>
              <a:rPr lang="en-US" sz="2000" dirty="0"/>
              <a:t>Muller and AF </a:t>
            </a:r>
            <a:r>
              <a:rPr lang="en-US" sz="2000" dirty="0" err="1"/>
              <a:t>Schier</a:t>
            </a:r>
            <a:r>
              <a:rPr lang="en-US" sz="2000" dirty="0"/>
              <a:t>, Developmental Cell 21, July 19, 2011, 145-158.</a:t>
            </a:r>
          </a:p>
        </p:txBody>
      </p:sp>
      <p:sp>
        <p:nvSpPr>
          <p:cNvPr id="7" name="TextBox 6"/>
          <p:cNvSpPr txBox="1"/>
          <p:nvPr/>
        </p:nvSpPr>
        <p:spPr>
          <a:xfrm>
            <a:off x="1829859" y="1873250"/>
            <a:ext cx="5785007" cy="523220"/>
          </a:xfrm>
          <a:prstGeom prst="rect">
            <a:avLst/>
          </a:prstGeom>
          <a:noFill/>
        </p:spPr>
        <p:txBody>
          <a:bodyPr wrap="none" rtlCol="0">
            <a:spAutoFit/>
          </a:bodyPr>
          <a:lstStyle/>
          <a:p>
            <a:r>
              <a:rPr lang="en-US" sz="2800" dirty="0" smtClean="0"/>
              <a:t>HPGs = </a:t>
            </a:r>
            <a:r>
              <a:rPr lang="en-US" sz="2800" dirty="0" err="1" smtClean="0"/>
              <a:t>Heparan</a:t>
            </a:r>
            <a:r>
              <a:rPr lang="en-US" sz="2800" dirty="0" smtClean="0"/>
              <a:t> Sulfate Proteoglycans</a:t>
            </a:r>
            <a:endParaRPr lang="en-US" sz="2800" dirty="0"/>
          </a:p>
        </p:txBody>
      </p:sp>
    </p:spTree>
    <p:extLst>
      <p:ext uri="{BB962C8B-B14F-4D97-AF65-F5344CB8AC3E}">
        <p14:creationId xmlns:p14="http://schemas.microsoft.com/office/powerpoint/2010/main" val="28886423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839197" cy="1143000"/>
          </a:xfrm>
        </p:spPr>
        <p:txBody>
          <a:bodyPr>
            <a:normAutofit fontScale="90000"/>
          </a:bodyPr>
          <a:lstStyle/>
          <a:p>
            <a:r>
              <a:rPr lang="en-US" b="1" dirty="0" smtClean="0"/>
              <a:t>HSPGs, Cholesterol and Atherosclerosis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Reduced </a:t>
            </a:r>
            <a:r>
              <a:rPr lang="en-US" dirty="0" err="1"/>
              <a:t>sulfation</a:t>
            </a:r>
            <a:r>
              <a:rPr lang="en-US" dirty="0"/>
              <a:t> </a:t>
            </a:r>
            <a:r>
              <a:rPr lang="en-US" dirty="0" smtClean="0"/>
              <a:t>is associated </a:t>
            </a:r>
            <a:r>
              <a:rPr lang="en-US" dirty="0"/>
              <a:t>with inflammation and atherosclerosis and with increased age</a:t>
            </a:r>
          </a:p>
          <a:p>
            <a:r>
              <a:rPr lang="en-US" dirty="0" smtClean="0"/>
              <a:t>Vessels </a:t>
            </a:r>
            <a:r>
              <a:rPr lang="en-US" dirty="0"/>
              <a:t>with half as much </a:t>
            </a:r>
            <a:r>
              <a:rPr lang="en-US" dirty="0" err="1"/>
              <a:t>heparan</a:t>
            </a:r>
            <a:r>
              <a:rPr lang="en-US" dirty="0"/>
              <a:t> sulfate have 4-5 fold more cholesterol retention</a:t>
            </a:r>
          </a:p>
          <a:p>
            <a:r>
              <a:rPr lang="en-US" dirty="0" err="1" smtClean="0"/>
              <a:t>ApoE</a:t>
            </a:r>
            <a:r>
              <a:rPr lang="en-US" dirty="0" smtClean="0"/>
              <a:t> </a:t>
            </a:r>
            <a:r>
              <a:rPr lang="en-US" dirty="0"/>
              <a:t>&amp; HDL promote </a:t>
            </a:r>
            <a:r>
              <a:rPr lang="en-US" dirty="0" err="1"/>
              <a:t>heparan</a:t>
            </a:r>
            <a:r>
              <a:rPr lang="en-US" dirty="0"/>
              <a:t> sulfate synthesis</a:t>
            </a:r>
          </a:p>
        </p:txBody>
      </p:sp>
      <p:sp>
        <p:nvSpPr>
          <p:cNvPr id="4" name="TextBox 3"/>
          <p:cNvSpPr txBox="1"/>
          <p:nvPr/>
        </p:nvSpPr>
        <p:spPr>
          <a:xfrm>
            <a:off x="3686206" y="6241443"/>
            <a:ext cx="5457794" cy="677108"/>
          </a:xfrm>
          <a:prstGeom prst="rect">
            <a:avLst/>
          </a:prstGeom>
          <a:noFill/>
        </p:spPr>
        <p:txBody>
          <a:bodyPr wrap="none" rtlCol="0">
            <a:spAutoFit/>
          </a:bodyPr>
          <a:lstStyle/>
          <a:p>
            <a:r>
              <a:rPr lang="en-US" sz="2000" dirty="0" smtClean="0">
                <a:solidFill>
                  <a:srgbClr val="FF0000"/>
                </a:solidFill>
              </a:rPr>
              <a:t>*</a:t>
            </a:r>
            <a:r>
              <a:rPr lang="en-US" sz="2000" dirty="0" smtClean="0"/>
              <a:t>L. </a:t>
            </a:r>
            <a:r>
              <a:rPr lang="en-US" sz="2000" dirty="0" err="1" smtClean="0"/>
              <a:t>Paca</a:t>
            </a:r>
            <a:r>
              <a:rPr lang="en-US" sz="2000" dirty="0" smtClean="0"/>
              <a:t> et al., J</a:t>
            </a:r>
            <a:r>
              <a:rPr lang="en-US" sz="2000" dirty="0"/>
              <a:t>. Biol. Chem. 1999, 274:4816-4823. </a:t>
            </a:r>
          </a:p>
          <a:p>
            <a:endParaRPr lang="en-US" dirty="0"/>
          </a:p>
        </p:txBody>
      </p:sp>
    </p:spTree>
    <p:extLst>
      <p:ext uri="{BB962C8B-B14F-4D97-AF65-F5344CB8AC3E}">
        <p14:creationId xmlns:p14="http://schemas.microsoft.com/office/powerpoint/2010/main" val="3971108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lutathione_cycle.png"/>
          <p:cNvPicPr>
            <a:picLocks noGrp="1" noChangeAspect="1"/>
          </p:cNvPicPr>
          <p:nvPr>
            <p:ph idx="1"/>
          </p:nvPr>
        </p:nvPicPr>
        <p:blipFill>
          <a:blip r:embed="rId3">
            <a:extLst>
              <a:ext uri="{28A0092B-C50C-407E-A947-70E740481C1C}">
                <a14:useLocalDpi xmlns:a14="http://schemas.microsoft.com/office/drawing/2010/main" val="0"/>
              </a:ext>
            </a:extLst>
          </a:blip>
          <a:srcRect l="-30179" r="-30179"/>
          <a:stretch>
            <a:fillRect/>
          </a:stretch>
        </p:blipFill>
        <p:spPr>
          <a:xfrm>
            <a:off x="-480417" y="609600"/>
            <a:ext cx="10030817" cy="5516563"/>
          </a:xfrm>
        </p:spPr>
      </p:pic>
      <p:sp>
        <p:nvSpPr>
          <p:cNvPr id="5" name="TextBox 4"/>
          <p:cNvSpPr txBox="1"/>
          <p:nvPr/>
        </p:nvSpPr>
        <p:spPr>
          <a:xfrm>
            <a:off x="5067300" y="5517634"/>
            <a:ext cx="2339102" cy="400110"/>
          </a:xfrm>
          <a:prstGeom prst="rect">
            <a:avLst/>
          </a:prstGeom>
          <a:noFill/>
        </p:spPr>
        <p:txBody>
          <a:bodyPr wrap="none" rtlCol="0">
            <a:spAutoFit/>
          </a:bodyPr>
          <a:lstStyle/>
          <a:p>
            <a:r>
              <a:rPr lang="en-US" sz="2000" b="1" dirty="0" err="1" smtClean="0"/>
              <a:t>Glycosaminoglycans</a:t>
            </a:r>
            <a:endParaRPr lang="en-US" sz="2000" b="1" dirty="0"/>
          </a:p>
        </p:txBody>
      </p:sp>
      <p:cxnSp>
        <p:nvCxnSpPr>
          <p:cNvPr id="7" name="Straight Arrow Connector 6"/>
          <p:cNvCxnSpPr/>
          <p:nvPr/>
        </p:nvCxnSpPr>
        <p:spPr>
          <a:xfrm flipH="1">
            <a:off x="4648200" y="5753100"/>
            <a:ext cx="419100" cy="127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3870" y="156107"/>
            <a:ext cx="9211733" cy="1143000"/>
          </a:xfrm>
        </p:spPr>
        <p:txBody>
          <a:bodyPr>
            <a:normAutofit fontScale="90000"/>
          </a:bodyPr>
          <a:lstStyle/>
          <a:p>
            <a:r>
              <a:rPr lang="en-US" b="1" dirty="0"/>
              <a:t>Are we getting enough sulfur in our diet</a:t>
            </a:r>
            <a:r>
              <a:rPr lang="en-US" b="1" dirty="0" smtClean="0"/>
              <a:t>?</a:t>
            </a:r>
            <a:r>
              <a:rPr lang="en-US" b="1" dirty="0" smtClean="0">
                <a:solidFill>
                  <a:srgbClr val="FF0000"/>
                </a:solidFill>
              </a:rPr>
              <a:t>*</a:t>
            </a:r>
            <a:r>
              <a:rPr lang="en-US" b="1" dirty="0" smtClean="0"/>
              <a:t> </a:t>
            </a:r>
            <a:r>
              <a:rPr lang="en-US" dirty="0"/>
              <a:t/>
            </a:r>
            <a:br>
              <a:rPr lang="en-US" dirty="0"/>
            </a:br>
            <a:endParaRPr lang="en-US" dirty="0"/>
          </a:p>
        </p:txBody>
      </p:sp>
      <p:sp>
        <p:nvSpPr>
          <p:cNvPr id="8" name="TextBox 7"/>
          <p:cNvSpPr txBox="1"/>
          <p:nvPr/>
        </p:nvSpPr>
        <p:spPr>
          <a:xfrm>
            <a:off x="778932" y="6336268"/>
            <a:ext cx="7941735" cy="461665"/>
          </a:xfrm>
          <a:prstGeom prst="rect">
            <a:avLst/>
          </a:prstGeom>
          <a:noFill/>
        </p:spPr>
        <p:txBody>
          <a:bodyPr wrap="square" rtlCol="0">
            <a:spAutoFit/>
          </a:bodyPr>
          <a:lstStyle/>
          <a:p>
            <a:r>
              <a:rPr lang="en-US" sz="2400" dirty="0" smtClean="0"/>
              <a:t>*Figure 1, ME </a:t>
            </a:r>
            <a:r>
              <a:rPr lang="en-US" sz="2400" dirty="0" err="1" smtClean="0"/>
              <a:t>Nimni</a:t>
            </a:r>
            <a:r>
              <a:rPr lang="en-US" sz="2400" dirty="0" smtClean="0"/>
              <a:t> et al., </a:t>
            </a:r>
            <a:r>
              <a:rPr lang="en-US" sz="2400" i="1" dirty="0"/>
              <a:t>Nutrition &amp; Metabolism </a:t>
            </a:r>
            <a:r>
              <a:rPr lang="en-US" sz="2400" dirty="0"/>
              <a:t>2007, </a:t>
            </a:r>
            <a:r>
              <a:rPr lang="en-US" sz="2400" b="1" dirty="0"/>
              <a:t>4</a:t>
            </a:r>
            <a:r>
              <a:rPr lang="en-US" sz="2400" dirty="0"/>
              <a:t>:</a:t>
            </a:r>
            <a:r>
              <a:rPr lang="en-US" sz="2400" dirty="0" smtClean="0"/>
              <a:t>24</a:t>
            </a:r>
            <a:endParaRPr lang="en-US" sz="2400" dirty="0"/>
          </a:p>
        </p:txBody>
      </p:sp>
      <p:sp>
        <p:nvSpPr>
          <p:cNvPr id="3" name="Left Arrow 2"/>
          <p:cNvSpPr/>
          <p:nvPr/>
        </p:nvSpPr>
        <p:spPr>
          <a:xfrm>
            <a:off x="3335866" y="3183468"/>
            <a:ext cx="457200" cy="287866"/>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335866" y="3471334"/>
            <a:ext cx="595035" cy="369332"/>
          </a:xfrm>
          <a:prstGeom prst="rect">
            <a:avLst/>
          </a:prstGeom>
          <a:noFill/>
        </p:spPr>
        <p:txBody>
          <a:bodyPr wrap="none" rtlCol="0">
            <a:spAutoFit/>
          </a:bodyPr>
          <a:lstStyle/>
          <a:p>
            <a:r>
              <a:rPr lang="en-US" b="1" dirty="0" smtClean="0"/>
              <a:t>GGT</a:t>
            </a:r>
            <a:endParaRPr lang="en-US" b="1" dirty="0"/>
          </a:p>
        </p:txBody>
      </p:sp>
      <p:sp>
        <p:nvSpPr>
          <p:cNvPr id="9" name="TextBox 8"/>
          <p:cNvSpPr txBox="1"/>
          <p:nvPr/>
        </p:nvSpPr>
        <p:spPr>
          <a:xfrm>
            <a:off x="4158810" y="1299107"/>
            <a:ext cx="4726023" cy="461665"/>
          </a:xfrm>
          <a:prstGeom prst="rect">
            <a:avLst/>
          </a:prstGeom>
          <a:noFill/>
        </p:spPr>
        <p:txBody>
          <a:bodyPr wrap="none" rtlCol="0">
            <a:spAutoFit/>
          </a:bodyPr>
          <a:lstStyle/>
          <a:p>
            <a:r>
              <a:rPr lang="en-US" sz="2400" b="1" dirty="0" smtClean="0"/>
              <a:t>GGT = Gamma </a:t>
            </a:r>
            <a:r>
              <a:rPr lang="en-US" sz="2400" b="1" dirty="0" err="1" smtClean="0"/>
              <a:t>glutamyl</a:t>
            </a:r>
            <a:r>
              <a:rPr lang="en-US" sz="2400" b="1" dirty="0" smtClean="0"/>
              <a:t> </a:t>
            </a:r>
            <a:r>
              <a:rPr lang="en-US" sz="2400" b="1" dirty="0" err="1" smtClean="0"/>
              <a:t>transferase</a:t>
            </a:r>
            <a:endParaRPr lang="en-US" sz="2400" b="1" dirty="0"/>
          </a:p>
        </p:txBody>
      </p:sp>
      <p:sp>
        <p:nvSpPr>
          <p:cNvPr id="10" name="TextBox 9"/>
          <p:cNvSpPr txBox="1"/>
          <p:nvPr/>
        </p:nvSpPr>
        <p:spPr>
          <a:xfrm>
            <a:off x="6521822" y="3454401"/>
            <a:ext cx="1659153" cy="369332"/>
          </a:xfrm>
          <a:prstGeom prst="rect">
            <a:avLst/>
          </a:prstGeom>
          <a:solidFill>
            <a:schemeClr val="bg1"/>
          </a:solidFill>
        </p:spPr>
        <p:txBody>
          <a:bodyPr wrap="none" rtlCol="0">
            <a:spAutoFit/>
          </a:bodyPr>
          <a:lstStyle/>
          <a:p>
            <a:r>
              <a:rPr lang="en-US" dirty="0" smtClean="0"/>
              <a:t>α-</a:t>
            </a:r>
            <a:r>
              <a:rPr lang="en-US" dirty="0" err="1" smtClean="0"/>
              <a:t>ketoglutarate</a:t>
            </a:r>
            <a:endParaRPr lang="en-US" dirty="0"/>
          </a:p>
        </p:txBody>
      </p:sp>
      <p:sp>
        <p:nvSpPr>
          <p:cNvPr id="11" name="TextBox 10"/>
          <p:cNvSpPr txBox="1"/>
          <p:nvPr/>
        </p:nvSpPr>
        <p:spPr>
          <a:xfrm>
            <a:off x="3930901" y="2152134"/>
            <a:ext cx="3673414" cy="369332"/>
          </a:xfrm>
          <a:prstGeom prst="rect">
            <a:avLst/>
          </a:prstGeom>
          <a:solidFill>
            <a:srgbClr val="FFFFFF"/>
          </a:solidFill>
        </p:spPr>
        <p:txBody>
          <a:bodyPr wrap="none" rtlCol="0">
            <a:spAutoFit/>
          </a:bodyPr>
          <a:lstStyle/>
          <a:p>
            <a:r>
              <a:rPr lang="en-US" dirty="0" smtClean="0"/>
              <a:t>Amino Acid Pool </a:t>
            </a:r>
            <a:r>
              <a:rPr lang="en-US" dirty="0" smtClean="0">
                <a:sym typeface="Wingdings"/>
              </a:rPr>
              <a:t> Protein Synthesis</a:t>
            </a:r>
            <a:endParaRPr lang="en-US" dirty="0"/>
          </a:p>
        </p:txBody>
      </p:sp>
      <p:sp>
        <p:nvSpPr>
          <p:cNvPr id="12" name="TextBox 11"/>
          <p:cNvSpPr txBox="1"/>
          <p:nvPr/>
        </p:nvSpPr>
        <p:spPr>
          <a:xfrm>
            <a:off x="6117824" y="4844535"/>
            <a:ext cx="638666" cy="369332"/>
          </a:xfrm>
          <a:prstGeom prst="rect">
            <a:avLst/>
          </a:prstGeom>
          <a:solidFill>
            <a:srgbClr val="FFFFFF"/>
          </a:solidFill>
        </p:spPr>
        <p:txBody>
          <a:bodyPr wrap="none" rtlCol="0">
            <a:spAutoFit/>
          </a:bodyPr>
          <a:lstStyle/>
          <a:p>
            <a:r>
              <a:rPr lang="en-US" dirty="0" smtClean="0"/>
              <a:t>Urea</a:t>
            </a:r>
            <a:endParaRPr lang="en-US" dirty="0"/>
          </a:p>
        </p:txBody>
      </p:sp>
      <p:sp>
        <p:nvSpPr>
          <p:cNvPr id="13" name="Bent Arrow 12"/>
          <p:cNvSpPr/>
          <p:nvPr/>
        </p:nvSpPr>
        <p:spPr>
          <a:xfrm flipV="1">
            <a:off x="2125137" y="4123219"/>
            <a:ext cx="2387599" cy="2151108"/>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4499307" y="5324103"/>
            <a:ext cx="3889707" cy="646331"/>
          </a:xfrm>
          <a:prstGeom prst="rect">
            <a:avLst/>
          </a:prstGeom>
          <a:solidFill>
            <a:schemeClr val="bg1"/>
          </a:solidFill>
        </p:spPr>
        <p:txBody>
          <a:bodyPr wrap="none" rtlCol="0">
            <a:spAutoFit/>
          </a:bodyPr>
          <a:lstStyle/>
          <a:p>
            <a:r>
              <a:rPr lang="en-US" sz="3600" dirty="0" err="1" smtClean="0"/>
              <a:t>glycosaminoglycans</a:t>
            </a:r>
            <a:endParaRPr lang="en-US" sz="3600" dirty="0"/>
          </a:p>
        </p:txBody>
      </p:sp>
    </p:spTree>
    <p:extLst>
      <p:ext uri="{BB962C8B-B14F-4D97-AF65-F5344CB8AC3E}">
        <p14:creationId xmlns:p14="http://schemas.microsoft.com/office/powerpoint/2010/main" val="139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p:bldP spid="9" grpId="0"/>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107"/>
            <a:ext cx="8229600" cy="1143000"/>
          </a:xfrm>
        </p:spPr>
        <p:txBody>
          <a:bodyPr/>
          <a:lstStyle/>
          <a:p>
            <a:r>
              <a:rPr lang="en-US" b="1" dirty="0" smtClean="0"/>
              <a:t>GGT is a Strong Predictor of …</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30870"/>
            <a:ext cx="8229600" cy="4525963"/>
          </a:xfrm>
        </p:spPr>
        <p:txBody>
          <a:bodyPr/>
          <a:lstStyle/>
          <a:p>
            <a:r>
              <a:rPr lang="en-US" dirty="0"/>
              <a:t>Arterial stiffness</a:t>
            </a:r>
          </a:p>
          <a:p>
            <a:r>
              <a:rPr lang="en-US" dirty="0"/>
              <a:t>Hypertension</a:t>
            </a:r>
          </a:p>
          <a:p>
            <a:r>
              <a:rPr lang="en-US" dirty="0"/>
              <a:t>Coronary artery disease (CAD)</a:t>
            </a:r>
          </a:p>
          <a:p>
            <a:r>
              <a:rPr lang="en-US" dirty="0"/>
              <a:t>Heart failure</a:t>
            </a:r>
          </a:p>
          <a:p>
            <a:r>
              <a:rPr lang="en-US" dirty="0"/>
              <a:t>Elevated </a:t>
            </a:r>
            <a:r>
              <a:rPr lang="en-US" dirty="0" err="1"/>
              <a:t>homocysteine</a:t>
            </a:r>
            <a:r>
              <a:rPr lang="en-US" dirty="0"/>
              <a:t> levels</a:t>
            </a:r>
          </a:p>
          <a:p>
            <a:r>
              <a:rPr lang="en-US" dirty="0"/>
              <a:t>Cardiac syndrome X: angina without CAD</a:t>
            </a:r>
          </a:p>
          <a:p>
            <a:r>
              <a:rPr lang="en-US" dirty="0"/>
              <a:t>Acute pulmonary embolism</a:t>
            </a:r>
          </a:p>
          <a:p>
            <a:endParaRPr lang="en-US" dirty="0"/>
          </a:p>
        </p:txBody>
      </p:sp>
      <p:sp>
        <p:nvSpPr>
          <p:cNvPr id="4" name="TextBox 3"/>
          <p:cNvSpPr txBox="1"/>
          <p:nvPr/>
        </p:nvSpPr>
        <p:spPr>
          <a:xfrm>
            <a:off x="-169332" y="5934670"/>
            <a:ext cx="9313334" cy="1384995"/>
          </a:xfrm>
          <a:prstGeom prst="rect">
            <a:avLst/>
          </a:prstGeom>
          <a:noFill/>
        </p:spPr>
        <p:txBody>
          <a:bodyPr wrap="square" rtlCol="0">
            <a:spAutoFit/>
          </a:bodyPr>
          <a:lstStyle/>
          <a:p>
            <a:pPr algn="r"/>
            <a:r>
              <a:rPr lang="en-US" sz="2800" dirty="0" smtClean="0">
                <a:solidFill>
                  <a:srgbClr val="FF0000"/>
                </a:solidFill>
              </a:rPr>
              <a:t>*</a:t>
            </a:r>
            <a:r>
              <a:rPr lang="en-US" sz="2800" dirty="0" smtClean="0"/>
              <a:t>S. Jiang</a:t>
            </a:r>
            <a:r>
              <a:rPr lang="en-US" sz="2800" dirty="0"/>
              <a:t> </a:t>
            </a:r>
            <a:r>
              <a:rPr lang="en-US" sz="2800" dirty="0" smtClean="0"/>
              <a:t>et al.,  Role </a:t>
            </a:r>
            <a:r>
              <a:rPr lang="en-US" sz="2800" dirty="0"/>
              <a:t>of gamma-</a:t>
            </a:r>
            <a:r>
              <a:rPr lang="en-US" sz="2800" dirty="0" err="1"/>
              <a:t>glutamyltransferase</a:t>
            </a:r>
            <a:r>
              <a:rPr lang="en-US" sz="2800" dirty="0"/>
              <a:t> in cardiovascular diseases</a:t>
            </a:r>
            <a:r>
              <a:rPr lang="en-US" sz="2800" dirty="0" smtClean="0"/>
              <a:t>. </a:t>
            </a:r>
            <a:r>
              <a:rPr lang="en-US" sz="2800" dirty="0" err="1" smtClean="0"/>
              <a:t>Exp</a:t>
            </a:r>
            <a:r>
              <a:rPr lang="en-US" sz="2800" dirty="0" smtClean="0"/>
              <a:t> </a:t>
            </a:r>
            <a:r>
              <a:rPr lang="en-US" sz="2800" dirty="0" err="1"/>
              <a:t>C</a:t>
            </a:r>
            <a:r>
              <a:rPr lang="en-US" sz="2800" dirty="0" err="1" smtClean="0"/>
              <a:t>lin</a:t>
            </a:r>
            <a:r>
              <a:rPr lang="en-US" sz="2800" dirty="0" smtClean="0"/>
              <a:t> </a:t>
            </a:r>
            <a:r>
              <a:rPr lang="en-US" sz="2800" dirty="0" err="1"/>
              <a:t>C</a:t>
            </a:r>
            <a:r>
              <a:rPr lang="en-US" sz="2800" dirty="0" err="1" smtClean="0"/>
              <a:t>ardiol</a:t>
            </a:r>
            <a:r>
              <a:rPr lang="en-US" sz="2800" dirty="0" smtClean="0"/>
              <a:t> </a:t>
            </a:r>
            <a:r>
              <a:rPr lang="en-US" sz="2800" dirty="0"/>
              <a:t>2013;18(1):53-56. </a:t>
            </a:r>
          </a:p>
          <a:p>
            <a:pPr algn="r"/>
            <a:endParaRPr lang="en-US" sz="2800" dirty="0"/>
          </a:p>
        </p:txBody>
      </p:sp>
    </p:spTree>
    <p:extLst>
      <p:ext uri="{BB962C8B-B14F-4D97-AF65-F5344CB8AC3E}">
        <p14:creationId xmlns:p14="http://schemas.microsoft.com/office/powerpoint/2010/main" val="16721706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olesterol_sulfate.jpg"/>
          <p:cNvPicPr>
            <a:picLocks noChangeAspect="1"/>
          </p:cNvPicPr>
          <p:nvPr/>
        </p:nvPicPr>
        <p:blipFill>
          <a:blip r:embed="rId2"/>
          <a:stretch>
            <a:fillRect/>
          </a:stretch>
        </p:blipFill>
        <p:spPr>
          <a:xfrm>
            <a:off x="4104375" y="3237485"/>
            <a:ext cx="5039625" cy="3299323"/>
          </a:xfrm>
          <a:prstGeom prst="rect">
            <a:avLst/>
          </a:prstGeom>
        </p:spPr>
      </p:pic>
      <p:sp>
        <p:nvSpPr>
          <p:cNvPr id="2" name="Title 1"/>
          <p:cNvSpPr>
            <a:spLocks noGrp="1"/>
          </p:cNvSpPr>
          <p:nvPr>
            <p:ph type="title"/>
          </p:nvPr>
        </p:nvSpPr>
        <p:spPr>
          <a:xfrm>
            <a:off x="203200" y="173038"/>
            <a:ext cx="8940800" cy="1143000"/>
          </a:xfrm>
        </p:spPr>
        <p:txBody>
          <a:bodyPr>
            <a:normAutofit fontScale="90000"/>
          </a:bodyPr>
          <a:lstStyle/>
          <a:p>
            <a:r>
              <a:rPr lang="en-US" b="1" dirty="0" smtClean="0"/>
              <a:t>Cholesterol Sulfate: What’s It All About?</a:t>
            </a:r>
            <a:r>
              <a:rPr lang="en-US" b="1" dirty="0" smtClean="0">
                <a:ln>
                  <a:solidFill>
                    <a:srgbClr val="FF0000"/>
                  </a:solidFill>
                </a:ln>
                <a:solidFill>
                  <a:srgbClr val="FF0000"/>
                </a:solidFill>
              </a:rPr>
              <a:t>*</a:t>
            </a:r>
            <a:endParaRPr lang="en-US" b="1" dirty="0">
              <a:ln>
                <a:solidFill>
                  <a:srgbClr val="FF0000"/>
                </a:solidFill>
              </a:ln>
              <a:solidFill>
                <a:srgbClr val="FF0000"/>
              </a:solidFill>
            </a:endParaRPr>
          </a:p>
        </p:txBody>
      </p:sp>
      <p:sp>
        <p:nvSpPr>
          <p:cNvPr id="3" name="Content Placeholder 2"/>
          <p:cNvSpPr>
            <a:spLocks noGrp="1"/>
          </p:cNvSpPr>
          <p:nvPr>
            <p:ph idx="1"/>
          </p:nvPr>
        </p:nvSpPr>
        <p:spPr>
          <a:xfrm>
            <a:off x="457200" y="1335585"/>
            <a:ext cx="8229600" cy="4525963"/>
          </a:xfrm>
        </p:spPr>
        <p:txBody>
          <a:bodyPr>
            <a:normAutofit/>
          </a:bodyPr>
          <a:lstStyle/>
          <a:p>
            <a:r>
              <a:rPr lang="en-US" dirty="0" smtClean="0"/>
              <a:t>Omnipresent in blood serum in small amounts</a:t>
            </a:r>
          </a:p>
          <a:p>
            <a:r>
              <a:rPr lang="en-US" dirty="0" smtClean="0"/>
              <a:t>Collects around exterior of red blood cells (</a:t>
            </a:r>
            <a:r>
              <a:rPr lang="en-US" dirty="0" err="1" smtClean="0"/>
              <a:t>RBCs</a:t>
            </a:r>
            <a:r>
              <a:rPr lang="en-US" dirty="0" smtClean="0"/>
              <a:t>) and gives them a negative charge field</a:t>
            </a:r>
          </a:p>
          <a:p>
            <a:pPr lvl="1"/>
            <a:r>
              <a:rPr lang="en-US" dirty="0" smtClean="0"/>
              <a:t>Keeps cells from sticking together                                    or sticking to capillary walls</a:t>
            </a:r>
          </a:p>
          <a:p>
            <a:pPr lvl="1"/>
            <a:r>
              <a:rPr lang="en-US" dirty="0" smtClean="0"/>
              <a:t>Prevents </a:t>
            </a:r>
            <a:r>
              <a:rPr lang="en-US" dirty="0" err="1" smtClean="0"/>
              <a:t>RBCs</a:t>
            </a:r>
            <a:r>
              <a:rPr lang="en-US" dirty="0" smtClean="0"/>
              <a:t> from falling apart</a:t>
            </a:r>
          </a:p>
          <a:p>
            <a:r>
              <a:rPr lang="en-US" dirty="0" smtClean="0"/>
              <a:t>Plays an important role in                                   barrier function in the skin</a:t>
            </a:r>
            <a:endParaRPr lang="en-US" dirty="0"/>
          </a:p>
        </p:txBody>
      </p:sp>
      <p:sp>
        <p:nvSpPr>
          <p:cNvPr id="4" name="TextBox 3"/>
          <p:cNvSpPr txBox="1"/>
          <p:nvPr/>
        </p:nvSpPr>
        <p:spPr>
          <a:xfrm>
            <a:off x="275463" y="6232008"/>
            <a:ext cx="3773727" cy="461665"/>
          </a:xfrm>
          <a:prstGeom prst="rect">
            <a:avLst/>
          </a:prstGeom>
          <a:noFill/>
        </p:spPr>
        <p:txBody>
          <a:bodyPr wrap="none" rtlCol="0">
            <a:spAutoFit/>
          </a:bodyPr>
          <a:lstStyle/>
          <a:p>
            <a:r>
              <a:rPr lang="en-US" dirty="0" smtClean="0">
                <a:ln>
                  <a:solidFill>
                    <a:srgbClr val="FF0000"/>
                  </a:solidFill>
                </a:ln>
              </a:rPr>
              <a:t>*</a:t>
            </a:r>
            <a:r>
              <a:rPr lang="en-US" dirty="0" smtClean="0"/>
              <a:t> </a:t>
            </a:r>
            <a:r>
              <a:rPr lang="en-US" sz="2400" dirty="0" err="1" smtClean="0"/>
              <a:t>Strott</a:t>
            </a:r>
            <a:r>
              <a:rPr lang="en-US" sz="2400" dirty="0" smtClean="0"/>
              <a:t>, J. Lipid Res. 44, 2003 </a:t>
            </a:r>
            <a:endParaRPr lang="en-US" sz="2400" dirty="0"/>
          </a:p>
        </p:txBody>
      </p:sp>
    </p:spTree>
    <p:extLst>
      <p:ext uri="{BB962C8B-B14F-4D97-AF65-F5344CB8AC3E}">
        <p14:creationId xmlns:p14="http://schemas.microsoft.com/office/powerpoint/2010/main" val="2482528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9" y="274638"/>
            <a:ext cx="9330267" cy="1143000"/>
          </a:xfrm>
        </p:spPr>
        <p:txBody>
          <a:bodyPr>
            <a:normAutofit fontScale="90000"/>
          </a:bodyPr>
          <a:lstStyle/>
          <a:p>
            <a:r>
              <a:rPr lang="en-US" b="1" dirty="0" smtClean="0"/>
              <a:t>Cholesterol Sulfate Protects from Obesity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err="1"/>
              <a:t>Dysregulation</a:t>
            </a:r>
            <a:r>
              <a:rPr lang="en-US" dirty="0"/>
              <a:t> of glucose and lipid metabolism is a major factor in the metabolic syndrome</a:t>
            </a:r>
          </a:p>
          <a:p>
            <a:r>
              <a:rPr lang="en-US" dirty="0"/>
              <a:t>SULT2B1b is a </a:t>
            </a:r>
            <a:r>
              <a:rPr lang="en-US" dirty="0" err="1"/>
              <a:t>sulfotransferase</a:t>
            </a:r>
            <a:r>
              <a:rPr lang="en-US" dirty="0"/>
              <a:t> that synthesizes cholesterol sulfate in the liver</a:t>
            </a:r>
          </a:p>
          <a:p>
            <a:pPr lvl="1"/>
            <a:r>
              <a:rPr lang="en-US" dirty="0"/>
              <a:t>I</a:t>
            </a:r>
            <a:r>
              <a:rPr lang="en-US" dirty="0" smtClean="0"/>
              <a:t>nduced </a:t>
            </a:r>
            <a:r>
              <a:rPr lang="en-US" dirty="0"/>
              <a:t>following food consumption</a:t>
            </a:r>
          </a:p>
          <a:p>
            <a:r>
              <a:rPr lang="en-US" dirty="0"/>
              <a:t>Overexpression of SULT2B1b inhibits gluconeogenesis in the liver </a:t>
            </a:r>
          </a:p>
          <a:p>
            <a:r>
              <a:rPr lang="en-US" dirty="0"/>
              <a:t>Gluconeogenesis is the release of glucose from stored sugars which can lead to obesity</a:t>
            </a:r>
          </a:p>
          <a:p>
            <a:endParaRPr lang="en-US" dirty="0"/>
          </a:p>
        </p:txBody>
      </p:sp>
      <p:sp>
        <p:nvSpPr>
          <p:cNvPr id="4" name="TextBox 3"/>
          <p:cNvSpPr txBox="1"/>
          <p:nvPr/>
        </p:nvSpPr>
        <p:spPr>
          <a:xfrm>
            <a:off x="2519427" y="6126163"/>
            <a:ext cx="6167373" cy="738664"/>
          </a:xfrm>
          <a:prstGeom prst="rect">
            <a:avLst/>
          </a:prstGeom>
          <a:noFill/>
        </p:spPr>
        <p:txBody>
          <a:bodyPr wrap="none" rtlCol="0">
            <a:spAutoFit/>
          </a:bodyPr>
          <a:lstStyle/>
          <a:p>
            <a:r>
              <a:rPr lang="en-US" sz="2400" dirty="0" smtClean="0">
                <a:solidFill>
                  <a:srgbClr val="FF0000"/>
                </a:solidFill>
              </a:rPr>
              <a:t>*</a:t>
            </a:r>
            <a:r>
              <a:rPr lang="en-US" sz="2400" dirty="0" smtClean="0"/>
              <a:t>X. Shi et al., </a:t>
            </a:r>
            <a:r>
              <a:rPr lang="en-US" sz="2400" dirty="0">
                <a:latin typeface="Helvetica"/>
              </a:rPr>
              <a:t>Mol. Cell. Biol. 2014, 34(3):485. </a:t>
            </a:r>
            <a:endParaRPr lang="en-US" sz="2400" dirty="0"/>
          </a:p>
          <a:p>
            <a:endParaRPr lang="en-US" dirty="0"/>
          </a:p>
        </p:txBody>
      </p:sp>
    </p:spTree>
    <p:extLst>
      <p:ext uri="{BB962C8B-B14F-4D97-AF65-F5344CB8AC3E}">
        <p14:creationId xmlns:p14="http://schemas.microsoft.com/office/powerpoint/2010/main" val="3690030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39800" y="1905000"/>
            <a:ext cx="7404100" cy="35433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dirty="0" smtClean="0">
                <a:latin typeface="Apple Casual"/>
              </a:rPr>
              <a:t> 	</a:t>
            </a:r>
            <a:r>
              <a:rPr lang="en-US" sz="3600" b="1" i="1" dirty="0" smtClean="0"/>
              <a:t>”If we all worked on the assumption that what is accepted as true is really true, there would be little hope of advance.</a:t>
            </a:r>
            <a:r>
              <a:rPr lang="en-US" sz="3600" b="1" i="1" dirty="0"/>
              <a:t>"</a:t>
            </a:r>
            <a:endParaRPr lang="en-US" sz="3294" dirty="0" smtClean="0">
              <a:latin typeface="Apple Casual"/>
            </a:endParaRPr>
          </a:p>
          <a:p>
            <a:pPr>
              <a:buFont typeface="Arial"/>
              <a:buNone/>
            </a:pPr>
            <a:r>
              <a:rPr lang="en-US" sz="3294" dirty="0" smtClean="0">
                <a:latin typeface="Apple Casual"/>
              </a:rPr>
              <a:t>								-- Orville Wright</a:t>
            </a:r>
            <a:endParaRPr lang="en-US" sz="3294" dirty="0" smtClean="0">
              <a:ln>
                <a:solidFill>
                  <a:srgbClr val="FF0000"/>
                </a:solidFill>
              </a:ln>
              <a:latin typeface="Apple Casual"/>
            </a:endParaRPr>
          </a:p>
        </p:txBody>
      </p:sp>
    </p:spTree>
    <p:extLst>
      <p:ext uri="{BB962C8B-B14F-4D97-AF65-F5344CB8AC3E}">
        <p14:creationId xmlns:p14="http://schemas.microsoft.com/office/powerpoint/2010/main" val="11022282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Cholesterol Sulfate Deficiency</a:t>
            </a:r>
            <a:endParaRPr lang="en-US" b="1" dirty="0"/>
          </a:p>
        </p:txBody>
      </p:sp>
      <p:sp>
        <p:nvSpPr>
          <p:cNvPr id="3" name="Content Placeholder 2"/>
          <p:cNvSpPr>
            <a:spLocks noGrp="1"/>
          </p:cNvSpPr>
          <p:nvPr>
            <p:ph idx="1"/>
          </p:nvPr>
        </p:nvSpPr>
        <p:spPr/>
        <p:txBody>
          <a:bodyPr/>
          <a:lstStyle/>
          <a:p>
            <a:r>
              <a:rPr lang="en-US" dirty="0" smtClean="0"/>
              <a:t>Cholesterol sulfate deficiency leads to </a:t>
            </a:r>
            <a:r>
              <a:rPr lang="en-US" dirty="0" err="1" smtClean="0"/>
              <a:t>filaggrin</a:t>
            </a:r>
            <a:r>
              <a:rPr lang="en-US" dirty="0" smtClean="0"/>
              <a:t> deficiency which is associated with:</a:t>
            </a:r>
          </a:p>
          <a:p>
            <a:pPr lvl="1"/>
            <a:r>
              <a:rPr lang="en-US" dirty="0" smtClean="0"/>
              <a:t>Atopic Dermatitis</a:t>
            </a:r>
          </a:p>
          <a:p>
            <a:pPr lvl="1"/>
            <a:r>
              <a:rPr lang="en-US" dirty="0" err="1" smtClean="0"/>
              <a:t>Eosinophilic</a:t>
            </a:r>
            <a:r>
              <a:rPr lang="en-US" dirty="0" smtClean="0"/>
              <a:t> Esophagitis</a:t>
            </a:r>
          </a:p>
          <a:p>
            <a:pPr lvl="1"/>
            <a:r>
              <a:rPr lang="en-US" dirty="0" smtClean="0"/>
              <a:t>Asthma</a:t>
            </a:r>
          </a:p>
          <a:p>
            <a:r>
              <a:rPr lang="en-US" dirty="0" smtClean="0"/>
              <a:t>These three conditions are on the rise and are associated with autism and celiac disease</a:t>
            </a:r>
          </a:p>
        </p:txBody>
      </p:sp>
    </p:spTree>
    <p:extLst>
      <p:ext uri="{BB962C8B-B14F-4D97-AF65-F5344CB8AC3E}">
        <p14:creationId xmlns:p14="http://schemas.microsoft.com/office/powerpoint/2010/main" val="5084581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8"/>
            <a:ext cx="9144000" cy="1143000"/>
          </a:xfrm>
        </p:spPr>
        <p:txBody>
          <a:bodyPr>
            <a:normAutofit fontScale="90000"/>
          </a:bodyPr>
          <a:lstStyle/>
          <a:p>
            <a:r>
              <a:rPr lang="en-US" b="1" dirty="0" smtClean="0"/>
              <a:t> Cholesterol Sulfate Synthesis in the Skin</a:t>
            </a:r>
            <a:endParaRPr lang="en-US" b="1" dirty="0"/>
          </a:p>
        </p:txBody>
      </p:sp>
      <p:sp>
        <p:nvSpPr>
          <p:cNvPr id="3" name="Content Placeholder 2"/>
          <p:cNvSpPr>
            <a:spLocks noGrp="1"/>
          </p:cNvSpPr>
          <p:nvPr>
            <p:ph idx="1"/>
          </p:nvPr>
        </p:nvSpPr>
        <p:spPr>
          <a:xfrm>
            <a:off x="141120" y="992879"/>
            <a:ext cx="9002880" cy="4856464"/>
          </a:xfrm>
        </p:spPr>
        <p:txBody>
          <a:bodyPr>
            <a:noAutofit/>
          </a:bodyPr>
          <a:lstStyle/>
          <a:p>
            <a:r>
              <a:rPr lang="en-US" sz="3400" dirty="0" smtClean="0"/>
              <a:t>Keratinocytes synthesize abundant cholesterol sulfate as they mature</a:t>
            </a:r>
          </a:p>
          <a:p>
            <a:pPr lvl="1"/>
            <a:r>
              <a:rPr lang="en-US" sz="3000" dirty="0" smtClean="0"/>
              <a:t>This synthesis takes place in                                  the outer layer of the epidermis</a:t>
            </a:r>
          </a:p>
          <a:p>
            <a:r>
              <a:rPr lang="en-US" sz="3400" dirty="0" smtClean="0"/>
              <a:t>Cholesterol sulfate catalyzes                        synthesis of </a:t>
            </a:r>
            <a:r>
              <a:rPr lang="en-US" sz="3400" i="1" dirty="0" err="1" smtClean="0">
                <a:solidFill>
                  <a:srgbClr val="FF0000"/>
                </a:solidFill>
              </a:rPr>
              <a:t>profilaggrin</a:t>
            </a:r>
            <a:r>
              <a:rPr lang="en-US" sz="3400" dirty="0" smtClean="0"/>
              <a:t>, one of the two key proteins forming the cross-linked mesh that  protects from bacterial invasion and prevents water loss</a:t>
            </a:r>
          </a:p>
          <a:p>
            <a:pPr>
              <a:buNone/>
            </a:pPr>
            <a:endParaRPr lang="en-US" sz="3600" dirty="0" smtClean="0"/>
          </a:p>
        </p:txBody>
      </p:sp>
      <p:pic>
        <p:nvPicPr>
          <p:cNvPr id="4" name="Picture 3" descr="cholesterol-sulfate.png"/>
          <p:cNvPicPr>
            <a:picLocks noChangeAspect="1"/>
          </p:cNvPicPr>
          <p:nvPr/>
        </p:nvPicPr>
        <p:blipFill>
          <a:blip r:embed="rId2"/>
          <a:stretch>
            <a:fillRect/>
          </a:stretch>
        </p:blipFill>
        <p:spPr>
          <a:xfrm>
            <a:off x="6689348" y="1689808"/>
            <a:ext cx="2135669" cy="2135669"/>
          </a:xfrm>
          <a:prstGeom prst="rect">
            <a:avLst/>
          </a:prstGeom>
        </p:spPr>
      </p:pic>
    </p:spTree>
    <p:extLst>
      <p:ext uri="{BB962C8B-B14F-4D97-AF65-F5344CB8AC3E}">
        <p14:creationId xmlns:p14="http://schemas.microsoft.com/office/powerpoint/2010/main" val="266735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ound_healing.png"/>
          <p:cNvPicPr>
            <a:picLocks noGrp="1" noChangeAspect="1"/>
          </p:cNvPicPr>
          <p:nvPr>
            <p:ph idx="1"/>
          </p:nvPr>
        </p:nvPicPr>
        <p:blipFill>
          <a:blip r:embed="rId3">
            <a:extLst>
              <a:ext uri="{28A0092B-C50C-407E-A947-70E740481C1C}">
                <a14:useLocalDpi xmlns:a14="http://schemas.microsoft.com/office/drawing/2010/main" val="0"/>
              </a:ext>
            </a:extLst>
          </a:blip>
          <a:srcRect l="-76798" r="-76798"/>
          <a:stretch>
            <a:fillRect/>
          </a:stretch>
        </p:blipFill>
        <p:spPr>
          <a:xfrm>
            <a:off x="-2267576" y="-386602"/>
            <a:ext cx="12962976" cy="7129137"/>
          </a:xfrm>
        </p:spPr>
      </p:pic>
      <p:sp>
        <p:nvSpPr>
          <p:cNvPr id="5" name="TextBox 4"/>
          <p:cNvSpPr txBox="1"/>
          <p:nvPr/>
        </p:nvSpPr>
        <p:spPr>
          <a:xfrm>
            <a:off x="4522222" y="6441395"/>
            <a:ext cx="4621778" cy="400110"/>
          </a:xfrm>
          <a:prstGeom prst="rect">
            <a:avLst/>
          </a:prstGeom>
          <a:noFill/>
        </p:spPr>
        <p:txBody>
          <a:bodyPr wrap="none" rtlCol="0">
            <a:spAutoFit/>
          </a:bodyPr>
          <a:lstStyle/>
          <a:p>
            <a:r>
              <a:rPr lang="en-US" sz="2000" dirty="0" smtClean="0">
                <a:solidFill>
                  <a:srgbClr val="FF0000"/>
                </a:solidFill>
              </a:rPr>
              <a:t>*</a:t>
            </a:r>
            <a:r>
              <a:rPr lang="en-US" sz="2000" dirty="0" smtClean="0"/>
              <a:t>J.A. </a:t>
            </a:r>
            <a:r>
              <a:rPr lang="en-US" sz="2000" dirty="0"/>
              <a:t>Segre, J </a:t>
            </a:r>
            <a:r>
              <a:rPr lang="en-US" sz="2000" dirty="0" err="1"/>
              <a:t>Clin</a:t>
            </a:r>
            <a:r>
              <a:rPr lang="en-US" sz="2000" dirty="0"/>
              <a:t> Invest.2006;116:1150-58 </a:t>
            </a:r>
          </a:p>
        </p:txBody>
      </p:sp>
      <p:sp>
        <p:nvSpPr>
          <p:cNvPr id="3" name="TextBox 2"/>
          <p:cNvSpPr txBox="1"/>
          <p:nvPr/>
        </p:nvSpPr>
        <p:spPr>
          <a:xfrm>
            <a:off x="254000" y="5107799"/>
            <a:ext cx="2353733" cy="1200328"/>
          </a:xfrm>
          <a:prstGeom prst="rect">
            <a:avLst/>
          </a:prstGeom>
          <a:noFill/>
        </p:spPr>
        <p:txBody>
          <a:bodyPr wrap="square" rtlCol="0">
            <a:spAutoFit/>
          </a:bodyPr>
          <a:lstStyle/>
          <a:p>
            <a:r>
              <a:rPr lang="en-US" sz="2400" dirty="0" smtClean="0"/>
              <a:t>Impaired wound healing in atopic dermatitis</a:t>
            </a:r>
            <a:endParaRPr lang="en-US" sz="2400" dirty="0"/>
          </a:p>
        </p:txBody>
      </p:sp>
      <p:sp>
        <p:nvSpPr>
          <p:cNvPr id="6" name="TextBox 5"/>
          <p:cNvSpPr txBox="1"/>
          <p:nvPr/>
        </p:nvSpPr>
        <p:spPr>
          <a:xfrm>
            <a:off x="6790267" y="4104603"/>
            <a:ext cx="2353733" cy="1200328"/>
          </a:xfrm>
          <a:prstGeom prst="rect">
            <a:avLst/>
          </a:prstGeom>
          <a:noFill/>
        </p:spPr>
        <p:txBody>
          <a:bodyPr wrap="square" rtlCol="0">
            <a:spAutoFit/>
          </a:bodyPr>
          <a:lstStyle/>
          <a:p>
            <a:pPr marL="342900" indent="-342900">
              <a:buFont typeface="Arial"/>
              <a:buChar char="•"/>
            </a:pPr>
            <a:r>
              <a:rPr lang="en-US" sz="2400" dirty="0" smtClean="0"/>
              <a:t>Water loss</a:t>
            </a:r>
          </a:p>
          <a:p>
            <a:pPr marL="342900" indent="-342900">
              <a:buFont typeface="Arial"/>
              <a:buChar char="•"/>
            </a:pPr>
            <a:r>
              <a:rPr lang="en-US" sz="2400" dirty="0" smtClean="0"/>
              <a:t>Microbe penetration</a:t>
            </a:r>
            <a:endParaRPr lang="en-US" sz="2400" dirty="0"/>
          </a:p>
        </p:txBody>
      </p:sp>
    </p:spTree>
    <p:extLst>
      <p:ext uri="{BB962C8B-B14F-4D97-AF65-F5344CB8AC3E}">
        <p14:creationId xmlns:p14="http://schemas.microsoft.com/office/powerpoint/2010/main" val="32949846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Filaggrin</a:t>
            </a:r>
            <a:r>
              <a:rPr lang="en-US" b="1" dirty="0" smtClean="0"/>
              <a:t> Plays a Crucial Role</a:t>
            </a:r>
            <a:endParaRPr lang="en-US" b="1" dirty="0"/>
          </a:p>
        </p:txBody>
      </p:sp>
      <p:sp>
        <p:nvSpPr>
          <p:cNvPr id="3" name="Content Placeholder 2"/>
          <p:cNvSpPr>
            <a:spLocks noGrp="1"/>
          </p:cNvSpPr>
          <p:nvPr>
            <p:ph idx="1"/>
          </p:nvPr>
        </p:nvSpPr>
        <p:spPr/>
        <p:txBody>
          <a:bodyPr/>
          <a:lstStyle/>
          <a:p>
            <a:r>
              <a:rPr lang="en-US" dirty="0" smtClean="0"/>
              <a:t>Loss of </a:t>
            </a:r>
            <a:r>
              <a:rPr lang="en-US" dirty="0" err="1" smtClean="0"/>
              <a:t>filaggrin</a:t>
            </a:r>
            <a:r>
              <a:rPr lang="en-US" dirty="0" smtClean="0"/>
              <a:t> function associated with </a:t>
            </a:r>
          </a:p>
          <a:p>
            <a:pPr lvl="1"/>
            <a:r>
              <a:rPr lang="en-US" dirty="0" smtClean="0"/>
              <a:t>Increased skin permeability</a:t>
            </a:r>
          </a:p>
          <a:p>
            <a:pPr lvl="1"/>
            <a:r>
              <a:rPr lang="en-US" dirty="0" smtClean="0"/>
              <a:t>Susceptibility to eczema and asthma</a:t>
            </a:r>
          </a:p>
          <a:p>
            <a:pPr lvl="1"/>
            <a:r>
              <a:rPr lang="en-US" dirty="0" err="1" smtClean="0"/>
              <a:t>Eosinophilic</a:t>
            </a:r>
            <a:r>
              <a:rPr lang="en-US" dirty="0" smtClean="0"/>
              <a:t> </a:t>
            </a:r>
            <a:r>
              <a:rPr lang="en-US" dirty="0" err="1" smtClean="0"/>
              <a:t>Esophagitis</a:t>
            </a:r>
            <a:r>
              <a:rPr lang="en-US" dirty="0" smtClean="0"/>
              <a:t>: (</a:t>
            </a:r>
            <a:r>
              <a:rPr lang="en-US" dirty="0" err="1" smtClean="0"/>
              <a:t>EoE</a:t>
            </a:r>
            <a:r>
              <a:rPr lang="en-US" dirty="0" smtClean="0"/>
              <a:t>)</a:t>
            </a:r>
            <a:r>
              <a:rPr lang="en-US" dirty="0" smtClean="0">
                <a:solidFill>
                  <a:srgbClr val="FF0000"/>
                </a:solidFill>
              </a:rPr>
              <a:t>*</a:t>
            </a:r>
          </a:p>
          <a:p>
            <a:pPr lvl="1"/>
            <a:endParaRPr lang="en-US" dirty="0"/>
          </a:p>
        </p:txBody>
      </p:sp>
      <p:pic>
        <p:nvPicPr>
          <p:cNvPr id="4" name="Picture 3" descr="human-anatomy-esophagus.jpg"/>
          <p:cNvPicPr>
            <a:picLocks noChangeAspect="1"/>
          </p:cNvPicPr>
          <p:nvPr/>
        </p:nvPicPr>
        <p:blipFill>
          <a:blip r:embed="rId3"/>
          <a:stretch>
            <a:fillRect/>
          </a:stretch>
        </p:blipFill>
        <p:spPr>
          <a:xfrm>
            <a:off x="6590496" y="2683039"/>
            <a:ext cx="1879600" cy="3009900"/>
          </a:xfrm>
          <a:prstGeom prst="rect">
            <a:avLst/>
          </a:prstGeom>
        </p:spPr>
      </p:pic>
      <p:pic>
        <p:nvPicPr>
          <p:cNvPr id="5" name="Picture 4" descr="atopic_dermatitis.jpg"/>
          <p:cNvPicPr>
            <a:picLocks noChangeAspect="1"/>
          </p:cNvPicPr>
          <p:nvPr/>
        </p:nvPicPr>
        <p:blipFill>
          <a:blip r:embed="rId4"/>
          <a:stretch>
            <a:fillRect/>
          </a:stretch>
        </p:blipFill>
        <p:spPr>
          <a:xfrm>
            <a:off x="457200" y="4156623"/>
            <a:ext cx="2954310" cy="1969540"/>
          </a:xfrm>
          <a:prstGeom prst="rect">
            <a:avLst/>
          </a:prstGeom>
        </p:spPr>
      </p:pic>
      <p:sp>
        <p:nvSpPr>
          <p:cNvPr id="6" name="TextBox 5"/>
          <p:cNvSpPr txBox="1"/>
          <p:nvPr/>
        </p:nvSpPr>
        <p:spPr>
          <a:xfrm>
            <a:off x="1679806" y="6471400"/>
            <a:ext cx="6790290" cy="400110"/>
          </a:xfrm>
          <a:prstGeom prst="rect">
            <a:avLst/>
          </a:prstGeom>
          <a:noFill/>
        </p:spPr>
        <p:txBody>
          <a:bodyPr wrap="none" rtlCol="0">
            <a:spAutoFit/>
          </a:bodyPr>
          <a:lstStyle/>
          <a:p>
            <a:r>
              <a:rPr lang="en-US" sz="2000" dirty="0" smtClean="0">
                <a:solidFill>
                  <a:srgbClr val="FF0000"/>
                </a:solidFill>
              </a:rPr>
              <a:t>*</a:t>
            </a:r>
            <a:r>
              <a:rPr lang="en-US" sz="2000" dirty="0" smtClean="0"/>
              <a:t> Schroeder et al., Expert Rev </a:t>
            </a:r>
            <a:r>
              <a:rPr lang="en-US" sz="2000" dirty="0" err="1" smtClean="0"/>
              <a:t>clin</a:t>
            </a:r>
            <a:r>
              <a:rPr lang="en-US" sz="2000" dirty="0" smtClean="0"/>
              <a:t> </a:t>
            </a:r>
            <a:r>
              <a:rPr lang="en-US" sz="2000" dirty="0" err="1" smtClean="0"/>
              <a:t>Immunol</a:t>
            </a:r>
            <a:r>
              <a:rPr lang="en-US" sz="2000" dirty="0" smtClean="0"/>
              <a:t>. 6:6, 929-937, 2010.</a:t>
            </a:r>
            <a:endParaRPr lang="en-US" sz="2000" dirty="0"/>
          </a:p>
        </p:txBody>
      </p:sp>
      <p:sp>
        <p:nvSpPr>
          <p:cNvPr id="7" name="TextBox 6"/>
          <p:cNvSpPr txBox="1"/>
          <p:nvPr/>
        </p:nvSpPr>
        <p:spPr>
          <a:xfrm>
            <a:off x="3889075" y="4156623"/>
            <a:ext cx="2156125" cy="1815882"/>
          </a:xfrm>
          <a:prstGeom prst="rect">
            <a:avLst/>
          </a:prstGeom>
          <a:solidFill>
            <a:srgbClr val="FFFEAA"/>
          </a:solidFill>
          <a:ln>
            <a:solidFill>
              <a:schemeClr val="tx1"/>
            </a:solidFill>
          </a:ln>
        </p:spPr>
        <p:txBody>
          <a:bodyPr wrap="square" rtlCol="0">
            <a:spAutoFit/>
          </a:bodyPr>
          <a:lstStyle/>
          <a:p>
            <a:r>
              <a:rPr lang="en-US" sz="2800" dirty="0" smtClean="0"/>
              <a:t>EOE is a new disease first recognized in    the 1990’s</a:t>
            </a:r>
            <a:endParaRPr lang="en-US" sz="2800" dirty="0"/>
          </a:p>
        </p:txBody>
      </p:sp>
    </p:spTree>
    <p:extLst>
      <p:ext uri="{BB962C8B-B14F-4D97-AF65-F5344CB8AC3E}">
        <p14:creationId xmlns:p14="http://schemas.microsoft.com/office/powerpoint/2010/main" val="87675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on </a:t>
            </a:r>
            <a:r>
              <a:rPr lang="en-US" b="1" dirty="0" err="1" smtClean="0"/>
              <a:t>EoE</a:t>
            </a:r>
            <a:r>
              <a:rPr lang="en-US" b="1" dirty="0" smtClean="0">
                <a:solidFill>
                  <a:srgbClr val="FF0000"/>
                </a:solidFill>
              </a:rPr>
              <a:t>*</a:t>
            </a:r>
            <a:endParaRPr lang="en-US" b="1" dirty="0">
              <a:solidFill>
                <a:srgbClr val="FF0000"/>
              </a:solidFill>
            </a:endParaRPr>
          </a:p>
        </p:txBody>
      </p:sp>
      <p:pic>
        <p:nvPicPr>
          <p:cNvPr id="4" name="Content Placeholder 3" descr="Multi_ring_esophagus.jpg"/>
          <p:cNvPicPr>
            <a:picLocks noGrp="1" noChangeAspect="1"/>
          </p:cNvPicPr>
          <p:nvPr>
            <p:ph idx="1"/>
          </p:nvPr>
        </p:nvPicPr>
        <p:blipFill>
          <a:blip r:embed="rId3"/>
          <a:srcRect l="-22487" r="-22487"/>
          <a:stretch>
            <a:fillRect/>
          </a:stretch>
        </p:blipFill>
        <p:spPr>
          <a:xfrm>
            <a:off x="5713228" y="1179972"/>
            <a:ext cx="3650336" cy="2007544"/>
          </a:xfrm>
        </p:spPr>
      </p:pic>
      <p:sp>
        <p:nvSpPr>
          <p:cNvPr id="5" name="Content Placeholder 2"/>
          <p:cNvSpPr txBox="1">
            <a:spLocks/>
          </p:cNvSpPr>
          <p:nvPr/>
        </p:nvSpPr>
        <p:spPr>
          <a:xfrm>
            <a:off x="186267" y="1205372"/>
            <a:ext cx="6186114" cy="4525963"/>
          </a:xfrm>
          <a:prstGeom prst="rect">
            <a:avLst/>
          </a:prstGeom>
        </p:spPr>
        <p:txBody>
          <a:bodyPr vert="horz" lIns="91440" tIns="45720" rIns="91440" bIns="45720" rtlCol="0">
            <a:normAutofit/>
          </a:bodyPr>
          <a:lstStyle/>
          <a:p>
            <a:pPr marL="342900" lvl="0" indent="-342900">
              <a:spcBef>
                <a:spcPct val="20000"/>
              </a:spcBef>
              <a:buFont typeface="Arial"/>
              <a:buChar char="•"/>
            </a:pPr>
            <a:r>
              <a:rPr lang="en-US" sz="3200" dirty="0" smtClean="0"/>
              <a:t>Allergic inflammatory         condition of the esophagus</a:t>
            </a:r>
          </a:p>
          <a:p>
            <a:pPr marL="342900" lvl="0" indent="-342900">
              <a:spcBef>
                <a:spcPct val="20000"/>
              </a:spcBef>
              <a:buFont typeface="Arial"/>
              <a:buChar cha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Eosinophils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invade esophagus</a:t>
            </a:r>
          </a:p>
          <a:p>
            <a:pPr marL="800100" lvl="1" indent="-342900">
              <a:spcBef>
                <a:spcPct val="20000"/>
              </a:spcBef>
              <a:buFont typeface="Lucida Grande"/>
              <a:buChar char="-"/>
            </a:pPr>
            <a:r>
              <a:rPr lang="en-US" sz="3200" dirty="0" smtClean="0"/>
              <a:t>Release </a:t>
            </a:r>
            <a:r>
              <a:rPr lang="en-US" sz="3200" dirty="0"/>
              <a:t>toxins that kill viruses and induce tissue damage</a:t>
            </a:r>
            <a:endParaRPr lang="en-US" sz="3200" dirty="0" smtClean="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Person</a:t>
            </a:r>
            <a:r>
              <a:rPr kumimoji="0" lang="en-US" sz="3200" b="0" i="0" u="none" strike="noStrike" kern="1200" cap="none" spc="0" normalizeH="0" noProof="0" dirty="0" smtClean="0">
                <a:ln>
                  <a:noFill/>
                </a:ln>
                <a:solidFill>
                  <a:schemeClr val="tx1"/>
                </a:solidFill>
                <a:effectLst/>
                <a:uLnTx/>
                <a:uFillTx/>
                <a:latin typeface="+mn-lt"/>
                <a:ea typeface="+mn-ea"/>
                <a:cs typeface="+mn-cs"/>
              </a:rPr>
              <a:t> has </a:t>
            </a:r>
            <a:r>
              <a:rPr kumimoji="0" lang="en-US" sz="3200" b="0" i="1" u="none" strike="noStrike" kern="1200" cap="none" spc="0" normalizeH="0" noProof="0" dirty="0" smtClean="0">
                <a:ln>
                  <a:noFill/>
                </a:ln>
                <a:solidFill>
                  <a:srgbClr val="FF0000"/>
                </a:solidFill>
                <a:effectLst/>
                <a:uLnTx/>
                <a:uFillTx/>
                <a:latin typeface="+mn-lt"/>
                <a:ea typeface="+mn-ea"/>
                <a:cs typeface="+mn-cs"/>
              </a:rPr>
              <a:t>difficulty swallowing</a:t>
            </a:r>
          </a:p>
          <a:p>
            <a:pPr marL="800100" lvl="1" indent="-342900">
              <a:spcBef>
                <a:spcPct val="20000"/>
              </a:spcBef>
              <a:buFont typeface="Lucida Grande"/>
              <a:buChar char="-"/>
            </a:pPr>
            <a:r>
              <a:rPr lang="en-US" sz="3200" baseline="0" dirty="0" smtClean="0"/>
              <a:t>Eats</a:t>
            </a:r>
            <a:r>
              <a:rPr lang="en-US" sz="3200" dirty="0" smtClean="0"/>
              <a:t> very slowly</a:t>
            </a:r>
          </a:p>
          <a:p>
            <a:pPr marL="342900" indent="-342900">
              <a:spcBef>
                <a:spcPct val="20000"/>
              </a:spcBef>
              <a:buFont typeface="Arial"/>
              <a:buChar char="•"/>
            </a:pPr>
            <a:r>
              <a:rPr lang="en-US" sz="3200" dirty="0" smtClean="0"/>
              <a:t>Food gets stuck in the throat</a:t>
            </a:r>
            <a:r>
              <a:rPr kumimoji="0" lang="en-US" sz="3200" b="0" i="0" u="none" strike="noStrike" kern="1200" cap="none" spc="0" normalizeH="0" noProof="0" dirty="0" smtClean="0">
                <a:ln>
                  <a:noFill/>
                </a:ln>
                <a:solidFill>
                  <a:schemeClr val="tx1"/>
                </a:solidFill>
                <a:effectLst/>
                <a:uLnTx/>
                <a:uFillTx/>
                <a:latin typeface="+mn-lt"/>
                <a:ea typeface="+mn-ea"/>
                <a:cs typeface="+mn-cs"/>
              </a:rPr>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eosinophils_in_esophagus.jpg"/>
          <p:cNvPicPr>
            <a:picLocks noChangeAspect="1"/>
          </p:cNvPicPr>
          <p:nvPr/>
        </p:nvPicPr>
        <p:blipFill>
          <a:blip r:embed="rId4"/>
          <a:stretch>
            <a:fillRect/>
          </a:stretch>
        </p:blipFill>
        <p:spPr>
          <a:xfrm rot="16200000">
            <a:off x="6100482" y="3973528"/>
            <a:ext cx="3252925" cy="2167261"/>
          </a:xfrm>
          <a:prstGeom prst="rect">
            <a:avLst/>
          </a:prstGeom>
        </p:spPr>
      </p:pic>
      <p:sp>
        <p:nvSpPr>
          <p:cNvPr id="7" name="TextBox 6"/>
          <p:cNvSpPr txBox="1"/>
          <p:nvPr/>
        </p:nvSpPr>
        <p:spPr>
          <a:xfrm>
            <a:off x="0" y="6283511"/>
            <a:ext cx="6790290" cy="400110"/>
          </a:xfrm>
          <a:prstGeom prst="rect">
            <a:avLst/>
          </a:prstGeom>
          <a:noFill/>
        </p:spPr>
        <p:txBody>
          <a:bodyPr wrap="none" rtlCol="0">
            <a:spAutoFit/>
          </a:bodyPr>
          <a:lstStyle/>
          <a:p>
            <a:r>
              <a:rPr lang="en-US" sz="2000" dirty="0" smtClean="0">
                <a:solidFill>
                  <a:srgbClr val="FF0000"/>
                </a:solidFill>
              </a:rPr>
              <a:t>*</a:t>
            </a:r>
            <a:r>
              <a:rPr lang="en-US" sz="2000" dirty="0" smtClean="0"/>
              <a:t> Schroeder et al., Expert Rev </a:t>
            </a:r>
            <a:r>
              <a:rPr lang="en-US" sz="2000" dirty="0" err="1" smtClean="0"/>
              <a:t>clin</a:t>
            </a:r>
            <a:r>
              <a:rPr lang="en-US" sz="2000" dirty="0" smtClean="0"/>
              <a:t> </a:t>
            </a:r>
            <a:r>
              <a:rPr lang="en-US" sz="2000" dirty="0" err="1" smtClean="0"/>
              <a:t>Immunol</a:t>
            </a:r>
            <a:r>
              <a:rPr lang="en-US" sz="2000" dirty="0" smtClean="0"/>
              <a:t>. 6:6, 929-937, 2010.</a:t>
            </a:r>
            <a:endParaRPr lang="en-US" sz="2000" dirty="0"/>
          </a:p>
        </p:txBody>
      </p:sp>
    </p:spTree>
    <p:extLst>
      <p:ext uri="{BB962C8B-B14F-4D97-AF65-F5344CB8AC3E}">
        <p14:creationId xmlns:p14="http://schemas.microsoft.com/office/powerpoint/2010/main" val="2512089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Very Bad Idea</a:t>
            </a:r>
            <a:endParaRPr lang="en-US" b="1" dirty="0"/>
          </a:p>
        </p:txBody>
      </p:sp>
      <p:pic>
        <p:nvPicPr>
          <p:cNvPr id="4" name="Content Placeholder 3" descr="sunscreen-being-applied-to-child.jpg"/>
          <p:cNvPicPr>
            <a:picLocks noGrp="1" noChangeAspect="1"/>
          </p:cNvPicPr>
          <p:nvPr>
            <p:ph idx="1"/>
          </p:nvPr>
        </p:nvPicPr>
        <p:blipFill>
          <a:blip r:embed="rId2">
            <a:extLst>
              <a:ext uri="{28A0092B-C50C-407E-A947-70E740481C1C}">
                <a14:useLocalDpi xmlns:a14="http://schemas.microsoft.com/office/drawing/2010/main" val="0"/>
              </a:ext>
            </a:extLst>
          </a:blip>
          <a:srcRect l="-10610" r="-10610"/>
          <a:stretch>
            <a:fillRect/>
          </a:stretch>
        </p:blipFill>
        <p:spPr/>
      </p:pic>
    </p:spTree>
    <p:extLst>
      <p:ext uri="{BB962C8B-B14F-4D97-AF65-F5344CB8AC3E}">
        <p14:creationId xmlns:p14="http://schemas.microsoft.com/office/powerpoint/2010/main" val="14948863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Cholesterol Sulfate in the Lungs</a:t>
            </a:r>
            <a:r>
              <a:rPr lang="en-US" b="1" dirty="0" smtClean="0">
                <a:solidFill>
                  <a:srgbClr val="FF0000"/>
                </a:solidFill>
              </a:rPr>
              <a:t>*</a:t>
            </a:r>
            <a:endParaRPr lang="en-US" b="1" dirty="0">
              <a:solidFill>
                <a:srgbClr val="FF0000"/>
              </a:solidFill>
            </a:endParaRPr>
          </a:p>
        </p:txBody>
      </p:sp>
      <p:pic>
        <p:nvPicPr>
          <p:cNvPr id="5" name="Content Placeholder 4" descr="lungs.jpg"/>
          <p:cNvPicPr>
            <a:picLocks noGrp="1" noChangeAspect="1"/>
          </p:cNvPicPr>
          <p:nvPr>
            <p:ph idx="1"/>
          </p:nvPr>
        </p:nvPicPr>
        <p:blipFill>
          <a:blip r:embed="rId3"/>
          <a:srcRect l="-18187" r="-18187"/>
          <a:stretch>
            <a:fillRect/>
          </a:stretch>
        </p:blipFill>
        <p:spPr>
          <a:xfrm>
            <a:off x="3863617" y="2245122"/>
            <a:ext cx="6037754" cy="3320532"/>
          </a:xfrm>
        </p:spPr>
      </p:pic>
      <p:sp>
        <p:nvSpPr>
          <p:cNvPr id="6" name="Content Placeholder 2"/>
          <p:cNvSpPr txBox="1">
            <a:spLocks/>
          </p:cNvSpPr>
          <p:nvPr/>
        </p:nvSpPr>
        <p:spPr>
          <a:xfrm>
            <a:off x="141121" y="1582559"/>
            <a:ext cx="5013586" cy="3527323"/>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lang="en-US" sz="3400" dirty="0" smtClean="0"/>
              <a:t>   </a:t>
            </a:r>
            <a:r>
              <a:rPr kumimoji="0" lang="en-US" sz="3400" b="0" i="0" u="none" strike="noStrike" kern="1200" cap="none" spc="0" normalizeH="0" baseline="0" noProof="0" dirty="0" smtClean="0">
                <a:ln>
                  <a:noFill/>
                </a:ln>
                <a:solidFill>
                  <a:schemeClr val="tx1"/>
                </a:solidFill>
                <a:effectLst/>
                <a:uLnTx/>
                <a:uFillTx/>
                <a:latin typeface="+mn-lt"/>
                <a:ea typeface="+mn-ea"/>
                <a:cs typeface="+mn-cs"/>
              </a:rPr>
              <a:t>Bronchial</a:t>
            </a:r>
            <a:r>
              <a:rPr kumimoji="0" lang="en-US" sz="3400" b="0" i="0" u="none" strike="noStrike" kern="1200" cap="none" spc="0" normalizeH="0" noProof="0" dirty="0" smtClean="0">
                <a:ln>
                  <a:noFill/>
                </a:ln>
                <a:solidFill>
                  <a:schemeClr val="tx1"/>
                </a:solidFill>
                <a:effectLst/>
                <a:uLnTx/>
                <a:uFillTx/>
                <a:latin typeface="+mn-lt"/>
                <a:ea typeface="+mn-ea"/>
                <a:cs typeface="+mn-cs"/>
              </a:rPr>
              <a:t> tubes produce cholesterol sulfate in the epithelial cells as they mature and form the outer layer of the bronchial epithelium </a:t>
            </a:r>
            <a:endParaRPr kumimoji="0" lang="en-US" sz="3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extBox 6"/>
          <p:cNvSpPr txBox="1"/>
          <p:nvPr/>
        </p:nvSpPr>
        <p:spPr>
          <a:xfrm>
            <a:off x="881529" y="6439023"/>
            <a:ext cx="7472118" cy="461665"/>
          </a:xfrm>
          <a:prstGeom prst="rect">
            <a:avLst/>
          </a:prstGeom>
          <a:noFill/>
        </p:spPr>
        <p:txBody>
          <a:bodyPr wrap="none" rtlCol="0">
            <a:spAutoFit/>
          </a:bodyPr>
          <a:lstStyle/>
          <a:p>
            <a:r>
              <a:rPr lang="en-US" sz="2400" dirty="0" smtClean="0">
                <a:solidFill>
                  <a:srgbClr val="FF0000"/>
                </a:solidFill>
              </a:rPr>
              <a:t>*</a:t>
            </a:r>
            <a:r>
              <a:rPr lang="en-US" sz="2400" dirty="0" smtClean="0"/>
              <a:t> </a:t>
            </a:r>
            <a:r>
              <a:rPr lang="en-US" sz="2400" dirty="0" err="1" smtClean="0"/>
              <a:t>Rearick</a:t>
            </a:r>
            <a:r>
              <a:rPr lang="en-US" sz="2400" dirty="0" smtClean="0"/>
              <a:t> et al., J. Cell. Physiol. 133:3, 573-578, Dec. 1987.</a:t>
            </a:r>
            <a:endParaRPr lang="en-US" sz="2400" dirty="0"/>
          </a:p>
        </p:txBody>
      </p:sp>
    </p:spTree>
    <p:extLst>
      <p:ext uri="{BB962C8B-B14F-4D97-AF65-F5344CB8AC3E}">
        <p14:creationId xmlns:p14="http://schemas.microsoft.com/office/powerpoint/2010/main" val="41606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467"/>
            <a:ext cx="8686800" cy="1143000"/>
          </a:xfrm>
        </p:spPr>
        <p:txBody>
          <a:bodyPr>
            <a:normAutofit fontScale="90000"/>
          </a:bodyPr>
          <a:lstStyle/>
          <a:p>
            <a:r>
              <a:rPr lang="en-US" b="1" dirty="0" smtClean="0"/>
              <a:t>Cholesterol Sulfate in Horses’ Hoofs! </a:t>
            </a:r>
            <a:r>
              <a:rPr lang="en-US" b="1" dirty="0" smtClean="0">
                <a:solidFill>
                  <a:srgbClr val="FF0000"/>
                </a:solidFill>
              </a:rPr>
              <a:t>*</a:t>
            </a:r>
            <a:endParaRPr lang="en-US" b="1" dirty="0">
              <a:solidFill>
                <a:srgbClr val="FF0000"/>
              </a:solidFill>
            </a:endParaRPr>
          </a:p>
        </p:txBody>
      </p:sp>
      <p:pic>
        <p:nvPicPr>
          <p:cNvPr id="5" name="Content Placeholder 4" descr="horses_hooves.jpg"/>
          <p:cNvPicPr>
            <a:picLocks noGrp="1" noChangeAspect="1"/>
          </p:cNvPicPr>
          <p:nvPr>
            <p:ph idx="1"/>
          </p:nvPr>
        </p:nvPicPr>
        <p:blipFill>
          <a:blip r:embed="rId3">
            <a:extLst>
              <a:ext uri="{28A0092B-C50C-407E-A947-70E740481C1C}">
                <a14:useLocalDpi xmlns:a14="http://schemas.microsoft.com/office/drawing/2010/main" val="0"/>
              </a:ext>
            </a:extLst>
          </a:blip>
          <a:srcRect t="13924" b="13924"/>
          <a:stretch>
            <a:fillRect/>
          </a:stretch>
        </p:blipFill>
        <p:spPr>
          <a:xfrm>
            <a:off x="1012776" y="2512759"/>
            <a:ext cx="6570286" cy="3613404"/>
          </a:xfrm>
        </p:spPr>
      </p:pic>
      <p:sp>
        <p:nvSpPr>
          <p:cNvPr id="4" name="TextBox 3"/>
          <p:cNvSpPr txBox="1"/>
          <p:nvPr/>
        </p:nvSpPr>
        <p:spPr>
          <a:xfrm>
            <a:off x="740780" y="6375229"/>
            <a:ext cx="8145679" cy="461665"/>
          </a:xfrm>
          <a:prstGeom prst="rect">
            <a:avLst/>
          </a:prstGeom>
          <a:noFill/>
        </p:spPr>
        <p:txBody>
          <a:bodyPr wrap="none" rtlCol="0">
            <a:spAutoFit/>
          </a:bodyPr>
          <a:lstStyle/>
          <a:p>
            <a:r>
              <a:rPr lang="pl-PL" sz="2400" dirty="0">
                <a:solidFill>
                  <a:srgbClr val="FF0000"/>
                </a:solidFill>
              </a:rPr>
              <a:t>*</a:t>
            </a:r>
            <a:r>
              <a:rPr lang="pl-PL" sz="2400" dirty="0"/>
              <a:t>P.W. </a:t>
            </a:r>
            <a:r>
              <a:rPr lang="pl-PL" sz="2400" dirty="0" err="1"/>
              <a:t>Wertz</a:t>
            </a:r>
            <a:r>
              <a:rPr lang="pl-PL" sz="2400" dirty="0"/>
              <a:t> and P.T. </a:t>
            </a:r>
            <a:r>
              <a:rPr lang="pl-PL" sz="2400" dirty="0" err="1"/>
              <a:t>Downing</a:t>
            </a:r>
            <a:r>
              <a:rPr lang="pl-PL" sz="2400" dirty="0"/>
              <a:t>, J Lipid Res 25, 1985, 1320-1323.</a:t>
            </a:r>
            <a:endParaRPr lang="en-US" sz="2400" dirty="0"/>
          </a:p>
        </p:txBody>
      </p:sp>
      <p:sp>
        <p:nvSpPr>
          <p:cNvPr id="6" name="Content Placeholder 2"/>
          <p:cNvSpPr txBox="1">
            <a:spLocks/>
          </p:cNvSpPr>
          <p:nvPr/>
        </p:nvSpPr>
        <p:spPr>
          <a:xfrm>
            <a:off x="457200" y="1123744"/>
            <a:ext cx="8229600" cy="13890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37-43% cholesterol</a:t>
            </a:r>
          </a:p>
          <a:p>
            <a:r>
              <a:rPr lang="en-US" dirty="0" smtClean="0"/>
              <a:t>15-20% cholesterol sulfate</a:t>
            </a:r>
          </a:p>
          <a:p>
            <a:pPr lvl="1"/>
            <a:endParaRPr lang="en-US" dirty="0"/>
          </a:p>
        </p:txBody>
      </p:sp>
      <p:sp>
        <p:nvSpPr>
          <p:cNvPr id="3" name="TextBox 2"/>
          <p:cNvSpPr txBox="1"/>
          <p:nvPr/>
        </p:nvSpPr>
        <p:spPr>
          <a:xfrm>
            <a:off x="2421466" y="3454401"/>
            <a:ext cx="4402667" cy="1384995"/>
          </a:xfrm>
          <a:prstGeom prst="rect">
            <a:avLst/>
          </a:prstGeom>
          <a:solidFill>
            <a:srgbClr val="FFFEAA"/>
          </a:solidFill>
          <a:ln>
            <a:solidFill>
              <a:srgbClr val="000000"/>
            </a:solidFill>
          </a:ln>
        </p:spPr>
        <p:txBody>
          <a:bodyPr wrap="square" rtlCol="0">
            <a:spAutoFit/>
          </a:bodyPr>
          <a:lstStyle/>
          <a:p>
            <a:pPr algn="ctr"/>
            <a:r>
              <a:rPr lang="en-US" sz="2800" dirty="0" smtClean="0">
                <a:latin typeface="Apple Casual"/>
              </a:rPr>
              <a:t>Is Chinese </a:t>
            </a:r>
            <a:r>
              <a:rPr lang="en-US" sz="2800" dirty="0">
                <a:latin typeface="Apple Casual"/>
              </a:rPr>
              <a:t>medicinal </a:t>
            </a:r>
            <a:r>
              <a:rPr lang="en-US" sz="2800" dirty="0" smtClean="0">
                <a:latin typeface="Apple Casual"/>
              </a:rPr>
              <a:t>use      </a:t>
            </a:r>
            <a:r>
              <a:rPr lang="en-US" sz="2800" dirty="0">
                <a:latin typeface="Apple Casual"/>
              </a:rPr>
              <a:t>of rhino </a:t>
            </a:r>
            <a:r>
              <a:rPr lang="en-US" sz="2800" dirty="0" smtClean="0">
                <a:latin typeface="Apple Casual"/>
              </a:rPr>
              <a:t>horn </a:t>
            </a:r>
            <a:r>
              <a:rPr lang="en-US" sz="2800" dirty="0">
                <a:latin typeface="Apple Casual"/>
              </a:rPr>
              <a:t>based on cholesterol </a:t>
            </a:r>
            <a:r>
              <a:rPr lang="en-US" sz="2800" dirty="0" smtClean="0">
                <a:latin typeface="Apple Casual"/>
              </a:rPr>
              <a:t>sulfate?</a:t>
            </a:r>
            <a:endParaRPr lang="en-US" sz="2800" dirty="0">
              <a:latin typeface="Apple Casual"/>
            </a:endParaRPr>
          </a:p>
        </p:txBody>
      </p:sp>
    </p:spTree>
    <p:extLst>
      <p:ext uri="{BB962C8B-B14F-4D97-AF65-F5344CB8AC3E}">
        <p14:creationId xmlns:p14="http://schemas.microsoft.com/office/powerpoint/2010/main" val="118874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Lameness in horses due </a:t>
            </a:r>
            <a:r>
              <a:rPr lang="en-US" dirty="0" smtClean="0"/>
              <a:t>to                           </a:t>
            </a:r>
            <a:r>
              <a:rPr lang="en-US" dirty="0"/>
              <a:t>inflammation in the hoof</a:t>
            </a:r>
          </a:p>
          <a:p>
            <a:r>
              <a:rPr lang="en-US" dirty="0"/>
              <a:t>Can be caused by </a:t>
            </a:r>
            <a:r>
              <a:rPr lang="en-US" dirty="0" smtClean="0"/>
              <a:t>exposure                                     </a:t>
            </a:r>
            <a:r>
              <a:rPr lang="en-US" dirty="0"/>
              <a:t>to </a:t>
            </a:r>
            <a:r>
              <a:rPr lang="en-US" dirty="0" smtClean="0"/>
              <a:t>herbicides </a:t>
            </a:r>
            <a:r>
              <a:rPr lang="en-US" dirty="0"/>
              <a:t>and </a:t>
            </a:r>
            <a:r>
              <a:rPr lang="en-US" dirty="0" smtClean="0"/>
              <a:t>                                                  nitrate fertilizers</a:t>
            </a:r>
          </a:p>
          <a:p>
            <a:endParaRPr lang="en-US" dirty="0"/>
          </a:p>
          <a:p>
            <a:pPr marL="0" indent="0" algn="ctr">
              <a:buNone/>
            </a:pPr>
            <a:r>
              <a:rPr lang="en-US" i="1" dirty="0" smtClean="0">
                <a:solidFill>
                  <a:srgbClr val="FF0000"/>
                </a:solidFill>
              </a:rPr>
              <a:t>Is This due to Impaired </a:t>
            </a:r>
          </a:p>
          <a:p>
            <a:pPr marL="0" indent="0" algn="ctr">
              <a:buNone/>
            </a:pPr>
            <a:r>
              <a:rPr lang="en-US" i="1" dirty="0" smtClean="0">
                <a:solidFill>
                  <a:srgbClr val="FF0000"/>
                </a:solidFill>
              </a:rPr>
              <a:t>Cholesterol Sulfate Supply to the Hoof?</a:t>
            </a:r>
            <a:endParaRPr lang="en-US" i="1" dirty="0">
              <a:solidFill>
                <a:srgbClr val="FF0000"/>
              </a:solidFill>
            </a:endParaRPr>
          </a:p>
        </p:txBody>
      </p:sp>
      <p:pic>
        <p:nvPicPr>
          <p:cNvPr id="4" name="Picture 3" descr="laminitis_treatm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116324"/>
            <a:ext cx="3009900" cy="3810000"/>
          </a:xfrm>
          <a:prstGeom prst="rect">
            <a:avLst/>
          </a:prstGeom>
        </p:spPr>
      </p:pic>
      <p:sp>
        <p:nvSpPr>
          <p:cNvPr id="2" name="Title 1"/>
          <p:cNvSpPr>
            <a:spLocks noGrp="1"/>
          </p:cNvSpPr>
          <p:nvPr>
            <p:ph type="title"/>
          </p:nvPr>
        </p:nvSpPr>
        <p:spPr/>
        <p:txBody>
          <a:bodyPr/>
          <a:lstStyle/>
          <a:p>
            <a:r>
              <a:rPr lang="en-US" b="1" dirty="0" smtClean="0"/>
              <a:t>Laminitis (Founder)</a:t>
            </a:r>
            <a:endParaRPr lang="en-US" b="1" dirty="0"/>
          </a:p>
        </p:txBody>
      </p:sp>
    </p:spTree>
    <p:extLst>
      <p:ext uri="{BB962C8B-B14F-4D97-AF65-F5344CB8AC3E}">
        <p14:creationId xmlns:p14="http://schemas.microsoft.com/office/powerpoint/2010/main" val="14865897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082"/>
            <a:ext cx="8446968" cy="1143000"/>
          </a:xfrm>
        </p:spPr>
        <p:txBody>
          <a:bodyPr>
            <a:normAutofit/>
          </a:bodyPr>
          <a:lstStyle/>
          <a:p>
            <a:r>
              <a:rPr lang="en-US" b="1" dirty="0" smtClean="0"/>
              <a:t>Cholesterol Sulfate and Trypsin</a:t>
            </a:r>
            <a:r>
              <a:rPr lang="en-US" b="1" dirty="0" smtClean="0">
                <a:ln>
                  <a:solidFill>
                    <a:srgbClr val="FF0000"/>
                  </a:solidFill>
                </a:ln>
                <a:solidFill>
                  <a:srgbClr val="FF0000"/>
                </a:solidFill>
              </a:rPr>
              <a:t>*</a:t>
            </a:r>
            <a:endParaRPr lang="en-US" b="1" dirty="0">
              <a:ln>
                <a:solidFill>
                  <a:srgbClr val="FF0000"/>
                </a:solidFill>
              </a:ln>
              <a:solidFill>
                <a:srgbClr val="FF0000"/>
              </a:solidFill>
            </a:endParaRPr>
          </a:p>
        </p:txBody>
      </p:sp>
      <p:sp>
        <p:nvSpPr>
          <p:cNvPr id="3" name="Content Placeholder 2"/>
          <p:cNvSpPr>
            <a:spLocks noGrp="1"/>
          </p:cNvSpPr>
          <p:nvPr>
            <p:ph idx="1"/>
          </p:nvPr>
        </p:nvSpPr>
        <p:spPr>
          <a:xfrm>
            <a:off x="457200" y="1145480"/>
            <a:ext cx="8229600" cy="4533328"/>
          </a:xfrm>
        </p:spPr>
        <p:txBody>
          <a:bodyPr>
            <a:noAutofit/>
          </a:bodyPr>
          <a:lstStyle/>
          <a:p>
            <a:r>
              <a:rPr lang="en-US" dirty="0" smtClean="0"/>
              <a:t>Trypsin is an enzyme released                            by the pancreas, which                                        digests proteins</a:t>
            </a:r>
          </a:p>
          <a:p>
            <a:r>
              <a:rPr lang="en-US" dirty="0" smtClean="0"/>
              <a:t>Too much </a:t>
            </a:r>
            <a:r>
              <a:rPr lang="en-US" dirty="0" err="1" smtClean="0"/>
              <a:t>trypsin</a:t>
            </a:r>
            <a:r>
              <a:rPr lang="en-US" dirty="0" smtClean="0"/>
              <a:t> leads                                              to breakdown of collagen                                         glue that maintains                                            structural integrity of                                         intestinal mucosa (</a:t>
            </a:r>
            <a:r>
              <a:rPr lang="en-US" dirty="0" err="1" smtClean="0"/>
              <a:t>GAGs</a:t>
            </a:r>
            <a:r>
              <a:rPr lang="en-US" dirty="0" smtClean="0"/>
              <a:t>)</a:t>
            </a:r>
          </a:p>
          <a:p>
            <a:r>
              <a:rPr lang="en-US" dirty="0" smtClean="0"/>
              <a:t>Cholesterol sulfate suppresses </a:t>
            </a:r>
            <a:r>
              <a:rPr lang="en-US" dirty="0" err="1" smtClean="0"/>
              <a:t>trypsin</a:t>
            </a:r>
            <a:r>
              <a:rPr lang="en-US" dirty="0" smtClean="0"/>
              <a:t> synthesis (protects mucosa from breakdown)</a:t>
            </a:r>
            <a:endParaRPr lang="en-US" dirty="0"/>
          </a:p>
        </p:txBody>
      </p:sp>
      <p:sp>
        <p:nvSpPr>
          <p:cNvPr id="4" name="TextBox 3"/>
          <p:cNvSpPr txBox="1"/>
          <p:nvPr/>
        </p:nvSpPr>
        <p:spPr>
          <a:xfrm>
            <a:off x="3424783" y="6322667"/>
            <a:ext cx="5479385" cy="461665"/>
          </a:xfrm>
          <a:prstGeom prst="rect">
            <a:avLst/>
          </a:prstGeom>
          <a:noFill/>
        </p:spPr>
        <p:txBody>
          <a:bodyPr wrap="none" rtlCol="0">
            <a:spAutoFit/>
          </a:bodyPr>
          <a:lstStyle/>
          <a:p>
            <a:r>
              <a:rPr lang="en-US" sz="2400" dirty="0" smtClean="0">
                <a:ln>
                  <a:solidFill>
                    <a:srgbClr val="FF0000"/>
                  </a:solidFill>
                </a:ln>
                <a:solidFill>
                  <a:srgbClr val="FF0000"/>
                </a:solidFill>
              </a:rPr>
              <a:t>*</a:t>
            </a:r>
            <a:r>
              <a:rPr lang="en-US" sz="2400" dirty="0" smtClean="0"/>
              <a:t> Ito et al, J. </a:t>
            </a:r>
            <a:r>
              <a:rPr lang="en-US" sz="2400" dirty="0" err="1" smtClean="0"/>
              <a:t>Biochem</a:t>
            </a:r>
            <a:r>
              <a:rPr lang="en-US" sz="2400" dirty="0" smtClean="0"/>
              <a:t>. 123, 107-114, 1998.</a:t>
            </a:r>
            <a:endParaRPr lang="en-US" sz="2400" dirty="0"/>
          </a:p>
        </p:txBody>
      </p:sp>
      <p:pic>
        <p:nvPicPr>
          <p:cNvPr id="5" name="Picture 4" descr="intestinal_mucosa.jpg"/>
          <p:cNvPicPr>
            <a:picLocks noChangeAspect="1"/>
          </p:cNvPicPr>
          <p:nvPr/>
        </p:nvPicPr>
        <p:blipFill>
          <a:blip r:embed="rId3"/>
          <a:stretch>
            <a:fillRect/>
          </a:stretch>
        </p:blipFill>
        <p:spPr>
          <a:xfrm>
            <a:off x="5190107" y="1923035"/>
            <a:ext cx="3714061" cy="2383190"/>
          </a:xfrm>
          <a:prstGeom prst="rect">
            <a:avLst/>
          </a:prstGeom>
        </p:spPr>
      </p:pic>
    </p:spTree>
    <p:extLst>
      <p:ext uri="{BB962C8B-B14F-4D97-AF65-F5344CB8AC3E}">
        <p14:creationId xmlns:p14="http://schemas.microsoft.com/office/powerpoint/2010/main" val="17299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a:xfrm>
            <a:off x="317500" y="1282700"/>
            <a:ext cx="8369300" cy="4829175"/>
          </a:xfrm>
        </p:spPr>
        <p:txBody>
          <a:bodyPr>
            <a:normAutofit/>
          </a:bodyPr>
          <a:lstStyle/>
          <a:p>
            <a:r>
              <a:rPr lang="en-US" dirty="0" smtClean="0"/>
              <a:t>Introduction</a:t>
            </a:r>
          </a:p>
          <a:p>
            <a:r>
              <a:rPr lang="en-US" dirty="0" smtClean="0"/>
              <a:t>Cholesterol sulfate</a:t>
            </a:r>
          </a:p>
          <a:p>
            <a:r>
              <a:rPr lang="en-US" dirty="0" smtClean="0"/>
              <a:t>Blood clots and </a:t>
            </a:r>
            <a:r>
              <a:rPr lang="en-US" dirty="0"/>
              <a:t>hemorrhages</a:t>
            </a:r>
            <a:endParaRPr lang="en-US" i="1" dirty="0">
              <a:solidFill>
                <a:srgbClr val="FF0000"/>
              </a:solidFill>
            </a:endParaRPr>
          </a:p>
          <a:p>
            <a:r>
              <a:rPr lang="en-US" dirty="0" smtClean="0"/>
              <a:t>Streaming potential</a:t>
            </a:r>
          </a:p>
          <a:p>
            <a:r>
              <a:rPr lang="en-US" dirty="0" smtClean="0"/>
              <a:t>Atherosclerosis is protective</a:t>
            </a:r>
          </a:p>
          <a:p>
            <a:r>
              <a:rPr lang="en-US" dirty="0" smtClean="0"/>
              <a:t>Summary</a:t>
            </a:r>
          </a:p>
          <a:p>
            <a:endParaRPr lang="en-US" dirty="0" smtClean="0"/>
          </a:p>
          <a:p>
            <a:endParaRPr lang="en-US" dirty="0" smtClean="0"/>
          </a:p>
          <a:p>
            <a:endParaRPr lang="en-US" dirty="0"/>
          </a:p>
        </p:txBody>
      </p:sp>
    </p:spTree>
    <p:extLst>
      <p:ext uri="{BB962C8B-B14F-4D97-AF65-F5344CB8AC3E}">
        <p14:creationId xmlns:p14="http://schemas.microsoft.com/office/powerpoint/2010/main" val="11289334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Cholesterol Sulfate Inhibits </a:t>
            </a:r>
            <a:r>
              <a:rPr lang="en-US" b="1" dirty="0" err="1" smtClean="0"/>
              <a:t>Trypsin</a:t>
            </a:r>
            <a:r>
              <a:rPr lang="en-US" b="1" dirty="0" smtClean="0"/>
              <a:t> </a:t>
            </a:r>
            <a:r>
              <a:rPr lang="en-US" b="1" dirty="0" smtClean="0">
                <a:solidFill>
                  <a:srgbClr val="FF0000"/>
                </a:solidFill>
              </a:rPr>
              <a:t>*</a:t>
            </a:r>
            <a:endParaRPr lang="en-US" b="1" dirty="0">
              <a:solidFill>
                <a:srgbClr val="FF0000"/>
              </a:solidFill>
            </a:endParaRPr>
          </a:p>
        </p:txBody>
      </p:sp>
      <p:pic>
        <p:nvPicPr>
          <p:cNvPr id="4" name="Content Placeholder 3" descr="cholesterol_sulfate_inhibits_trypsin.png"/>
          <p:cNvPicPr>
            <a:picLocks noGrp="1" noChangeAspect="1"/>
          </p:cNvPicPr>
          <p:nvPr>
            <p:ph idx="1"/>
          </p:nvPr>
        </p:nvPicPr>
        <p:blipFill>
          <a:blip r:embed="rId3"/>
          <a:srcRect l="-35381" r="-35381"/>
          <a:stretch>
            <a:fillRect/>
          </a:stretch>
        </p:blipFill>
        <p:spPr/>
      </p:pic>
      <p:sp>
        <p:nvSpPr>
          <p:cNvPr id="5" name="TextBox 4"/>
          <p:cNvSpPr txBox="1"/>
          <p:nvPr/>
        </p:nvSpPr>
        <p:spPr>
          <a:xfrm>
            <a:off x="681978" y="6457767"/>
            <a:ext cx="8462022" cy="461665"/>
          </a:xfrm>
          <a:prstGeom prst="rect">
            <a:avLst/>
          </a:prstGeom>
          <a:noFill/>
        </p:spPr>
        <p:txBody>
          <a:bodyPr wrap="none" rtlCol="0">
            <a:spAutoFit/>
          </a:bodyPr>
          <a:lstStyle/>
          <a:p>
            <a:r>
              <a:rPr lang="en-US" sz="2400" dirty="0" smtClean="0">
                <a:solidFill>
                  <a:srgbClr val="FF0000"/>
                </a:solidFill>
              </a:rPr>
              <a:t>*</a:t>
            </a:r>
            <a:r>
              <a:rPr lang="en-US" sz="2400" dirty="0" smtClean="0"/>
              <a:t> Sato et al., J. Investigative Dermatology, 11:2, 189-193, Aug 1998</a:t>
            </a:r>
            <a:endParaRPr lang="en-US" sz="2400" dirty="0"/>
          </a:p>
        </p:txBody>
      </p:sp>
      <p:sp>
        <p:nvSpPr>
          <p:cNvPr id="6" name="Freeform 5"/>
          <p:cNvSpPr/>
          <p:nvPr/>
        </p:nvSpPr>
        <p:spPr>
          <a:xfrm>
            <a:off x="3202258" y="4507828"/>
            <a:ext cx="871501" cy="1810336"/>
          </a:xfrm>
          <a:custGeom>
            <a:avLst/>
            <a:gdLst>
              <a:gd name="connsiteX0" fmla="*/ 337791 w 871501"/>
              <a:gd name="connsiteY0" fmla="*/ 85563 h 1810336"/>
              <a:gd name="connsiteX1" fmla="*/ 40535 w 871501"/>
              <a:gd name="connsiteY1" fmla="*/ 801591 h 1810336"/>
              <a:gd name="connsiteX2" fmla="*/ 94581 w 871501"/>
              <a:gd name="connsiteY2" fmla="*/ 1477090 h 1810336"/>
              <a:gd name="connsiteX3" fmla="*/ 459395 w 871501"/>
              <a:gd name="connsiteY3" fmla="*/ 1787819 h 1810336"/>
              <a:gd name="connsiteX4" fmla="*/ 824210 w 871501"/>
              <a:gd name="connsiteY4" fmla="*/ 1341990 h 1810336"/>
              <a:gd name="connsiteX5" fmla="*/ 743140 w 871501"/>
              <a:gd name="connsiteY5" fmla="*/ 571922 h 1810336"/>
              <a:gd name="connsiteX6" fmla="*/ 526954 w 871501"/>
              <a:gd name="connsiteY6" fmla="*/ 72053 h 1810336"/>
              <a:gd name="connsiteX7" fmla="*/ 364814 w 871501"/>
              <a:gd name="connsiteY7" fmla="*/ 139603 h 181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01" h="1810336">
                <a:moveTo>
                  <a:pt x="337791" y="85563"/>
                </a:moveTo>
                <a:cubicBezTo>
                  <a:pt x="209430" y="327616"/>
                  <a:pt x="81070" y="569670"/>
                  <a:pt x="40535" y="801591"/>
                </a:cubicBezTo>
                <a:cubicBezTo>
                  <a:pt x="0" y="1033512"/>
                  <a:pt x="24771" y="1312719"/>
                  <a:pt x="94581" y="1477090"/>
                </a:cubicBezTo>
                <a:cubicBezTo>
                  <a:pt x="164391" y="1641461"/>
                  <a:pt x="337790" y="1810336"/>
                  <a:pt x="459395" y="1787819"/>
                </a:cubicBezTo>
                <a:cubicBezTo>
                  <a:pt x="581000" y="1765302"/>
                  <a:pt x="776919" y="1544639"/>
                  <a:pt x="824210" y="1341990"/>
                </a:cubicBezTo>
                <a:cubicBezTo>
                  <a:pt x="871501" y="1139341"/>
                  <a:pt x="792683" y="783578"/>
                  <a:pt x="743140" y="571922"/>
                </a:cubicBezTo>
                <a:cubicBezTo>
                  <a:pt x="693597" y="360266"/>
                  <a:pt x="590008" y="144106"/>
                  <a:pt x="526954" y="72053"/>
                </a:cubicBezTo>
                <a:cubicBezTo>
                  <a:pt x="463900" y="0"/>
                  <a:pt x="364814" y="139603"/>
                  <a:pt x="364814" y="139603"/>
                </a:cubicBez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0193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olesterol_sulfate.jpg"/>
          <p:cNvPicPr>
            <a:picLocks noChangeAspect="1"/>
          </p:cNvPicPr>
          <p:nvPr/>
        </p:nvPicPr>
        <p:blipFill>
          <a:blip r:embed="rId2"/>
          <a:stretch>
            <a:fillRect/>
          </a:stretch>
        </p:blipFill>
        <p:spPr>
          <a:xfrm>
            <a:off x="5183232" y="2668724"/>
            <a:ext cx="3960768" cy="2593021"/>
          </a:xfrm>
          <a:prstGeom prst="rect">
            <a:avLst/>
          </a:prstGeom>
        </p:spPr>
      </p:pic>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a:xfrm>
            <a:off x="281544" y="1384040"/>
            <a:ext cx="8229600" cy="5257800"/>
          </a:xfrm>
        </p:spPr>
        <p:txBody>
          <a:bodyPr>
            <a:normAutofit lnSpcReduction="10000"/>
          </a:bodyPr>
          <a:lstStyle/>
          <a:p>
            <a:r>
              <a:rPr lang="en-US" dirty="0" smtClean="0"/>
              <a:t>Cholesterol sulfate plays many important roles in the body: skin, blood, esophagus,                   lungs, liver and gut</a:t>
            </a:r>
          </a:p>
          <a:p>
            <a:r>
              <a:rPr lang="en-US" dirty="0" smtClean="0"/>
              <a:t>Cholesterol sulfate in the skin and lungs             keeps bacteria out and water in</a:t>
            </a:r>
          </a:p>
          <a:p>
            <a:r>
              <a:rPr lang="en-US" dirty="0" smtClean="0"/>
              <a:t>Cholesterol sulfate protects                                  collagen from breakdown                                         by trypsin</a:t>
            </a:r>
          </a:p>
          <a:p>
            <a:r>
              <a:rPr lang="en-US" dirty="0" smtClean="0"/>
              <a:t>HSPGs play </a:t>
            </a:r>
            <a:r>
              <a:rPr lang="en-US" dirty="0"/>
              <a:t>a crucial role in ion transport, nutrient uptake, and cell </a:t>
            </a:r>
            <a:r>
              <a:rPr lang="en-US" dirty="0" smtClean="0"/>
              <a:t>signaling </a:t>
            </a:r>
            <a:endParaRPr lang="en-US" dirty="0"/>
          </a:p>
          <a:p>
            <a:endParaRPr lang="en-US" dirty="0" smtClean="0"/>
          </a:p>
        </p:txBody>
      </p:sp>
    </p:spTree>
    <p:extLst>
      <p:ext uri="{BB962C8B-B14F-4D97-AF65-F5344CB8AC3E}">
        <p14:creationId xmlns:p14="http://schemas.microsoft.com/office/powerpoint/2010/main" val="410933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Content Placeholder 2"/>
          <p:cNvSpPr txBox="1">
            <a:spLocks/>
          </p:cNvSpPr>
          <p:nvPr/>
        </p:nvSpPr>
        <p:spPr>
          <a:xfrm>
            <a:off x="457200" y="2076451"/>
            <a:ext cx="8229600" cy="952500"/>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lang="en-US" sz="3600" dirty="0" smtClean="0">
                <a:solidFill>
                  <a:srgbClr val="FF0000"/>
                </a:solidFill>
                <a:latin typeface="Apple Casual"/>
              </a:rPr>
              <a:t>Blood Clots and Hemorrhages</a:t>
            </a:r>
            <a:endParaRPr kumimoji="0" lang="en-US" sz="3600" b="0" i="0" u="none" strike="noStrike" kern="1200" cap="none" spc="0" normalizeH="0" baseline="0" noProof="0" dirty="0">
              <a:ln>
                <a:noFill/>
              </a:ln>
              <a:solidFill>
                <a:srgbClr val="FF0000"/>
              </a:solidFill>
              <a:effectLst/>
              <a:uLnTx/>
              <a:uFillTx/>
              <a:latin typeface="Apple Casual"/>
              <a:ea typeface="+mn-ea"/>
              <a:cs typeface="+mn-cs"/>
            </a:endParaRPr>
          </a:p>
        </p:txBody>
      </p:sp>
    </p:spTree>
    <p:extLst>
      <p:ext uri="{BB962C8B-B14F-4D97-AF65-F5344CB8AC3E}">
        <p14:creationId xmlns:p14="http://schemas.microsoft.com/office/powerpoint/2010/main" val="4438709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64022"/>
            <a:ext cx="8229600" cy="1143000"/>
          </a:xfrm>
        </p:spPr>
        <p:txBody>
          <a:bodyPr/>
          <a:lstStyle/>
          <a:p>
            <a:r>
              <a:rPr lang="en-US" b="1" dirty="0" err="1"/>
              <a:t>Hemostasis</a:t>
            </a:r>
            <a:endParaRPr lang="en-US" b="1" dirty="0"/>
          </a:p>
        </p:txBody>
      </p:sp>
      <p:sp>
        <p:nvSpPr>
          <p:cNvPr id="3075" name="Rectangle 3"/>
          <p:cNvSpPr>
            <a:spLocks noGrp="1" noChangeArrowheads="1"/>
          </p:cNvSpPr>
          <p:nvPr>
            <p:ph type="body" idx="1"/>
          </p:nvPr>
        </p:nvSpPr>
        <p:spPr>
          <a:xfrm>
            <a:off x="457199" y="1078978"/>
            <a:ext cx="8432801" cy="4411126"/>
          </a:xfrm>
        </p:spPr>
        <p:txBody>
          <a:bodyPr>
            <a:noAutofit/>
          </a:bodyPr>
          <a:lstStyle/>
          <a:p>
            <a:pPr>
              <a:lnSpc>
                <a:spcPct val="80000"/>
              </a:lnSpc>
            </a:pPr>
            <a:r>
              <a:rPr lang="en-US" dirty="0"/>
              <a:t>Hemostasis</a:t>
            </a:r>
            <a:r>
              <a:rPr lang="en-US" dirty="0" smtClean="0"/>
              <a:t> keeps the blood in circulation and prevents excessive blood loss upon injury</a:t>
            </a:r>
          </a:p>
          <a:p>
            <a:pPr>
              <a:lnSpc>
                <a:spcPct val="80000"/>
              </a:lnSpc>
            </a:pPr>
            <a:endParaRPr lang="en-US" dirty="0" smtClean="0"/>
          </a:p>
          <a:p>
            <a:pPr>
              <a:lnSpc>
                <a:spcPct val="80000"/>
              </a:lnSpc>
            </a:pPr>
            <a:r>
              <a:rPr lang="en-US" dirty="0" smtClean="0"/>
              <a:t>Maintained by coagulation system through clotting factors</a:t>
            </a:r>
          </a:p>
          <a:p>
            <a:pPr>
              <a:lnSpc>
                <a:spcPct val="80000"/>
              </a:lnSpc>
            </a:pPr>
            <a:endParaRPr lang="en-US" dirty="0" smtClean="0"/>
          </a:p>
          <a:p>
            <a:pPr>
              <a:lnSpc>
                <a:spcPct val="80000"/>
              </a:lnSpc>
            </a:pPr>
            <a:r>
              <a:rPr lang="en-US" dirty="0" smtClean="0"/>
              <a:t>Complex coagulation cascade involving calcium, </a:t>
            </a:r>
            <a:r>
              <a:rPr lang="en-US" dirty="0" err="1" smtClean="0"/>
              <a:t>thromboplastin</a:t>
            </a:r>
            <a:r>
              <a:rPr lang="en-US" dirty="0" smtClean="0"/>
              <a:t>, phospholipids and several serum proteins</a:t>
            </a:r>
          </a:p>
          <a:p>
            <a:pPr>
              <a:lnSpc>
                <a:spcPct val="80000"/>
              </a:lnSpc>
            </a:pPr>
            <a:endParaRPr lang="en-US" sz="2800" dirty="0" smtClean="0"/>
          </a:p>
          <a:p>
            <a:pPr>
              <a:lnSpc>
                <a:spcPct val="80000"/>
              </a:lnSpc>
            </a:pPr>
            <a:r>
              <a:rPr lang="en-US" dirty="0" smtClean="0"/>
              <a:t>Final product is insoluble fibrin (blood clot)</a:t>
            </a:r>
          </a:p>
        </p:txBody>
      </p:sp>
    </p:spTree>
    <p:extLst>
      <p:ext uri="{BB962C8B-B14F-4D97-AF65-F5344CB8AC3E}">
        <p14:creationId xmlns:p14="http://schemas.microsoft.com/office/powerpoint/2010/main" val="8859037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64022"/>
            <a:ext cx="8229600" cy="1143000"/>
          </a:xfrm>
        </p:spPr>
        <p:txBody>
          <a:bodyPr/>
          <a:lstStyle/>
          <a:p>
            <a:r>
              <a:rPr lang="en-US" b="1" dirty="0" err="1"/>
              <a:t>Hemostasis</a:t>
            </a:r>
            <a:endParaRPr lang="en-US" b="1" dirty="0"/>
          </a:p>
        </p:txBody>
      </p:sp>
      <p:sp>
        <p:nvSpPr>
          <p:cNvPr id="3075" name="Rectangle 3"/>
          <p:cNvSpPr>
            <a:spLocks noGrp="1" noChangeArrowheads="1"/>
          </p:cNvSpPr>
          <p:nvPr>
            <p:ph type="body" idx="1"/>
          </p:nvPr>
        </p:nvSpPr>
        <p:spPr>
          <a:xfrm>
            <a:off x="457199" y="1078978"/>
            <a:ext cx="8432801" cy="4411126"/>
          </a:xfrm>
        </p:spPr>
        <p:txBody>
          <a:bodyPr>
            <a:noAutofit/>
          </a:bodyPr>
          <a:lstStyle/>
          <a:p>
            <a:pPr>
              <a:lnSpc>
                <a:spcPct val="80000"/>
              </a:lnSpc>
            </a:pPr>
            <a:r>
              <a:rPr lang="en-US" dirty="0"/>
              <a:t>Hemostasis</a:t>
            </a:r>
            <a:r>
              <a:rPr lang="en-US" dirty="0" smtClean="0"/>
              <a:t> keeps the blood in circulation and prevents excessive blood loss upon injury</a:t>
            </a:r>
          </a:p>
          <a:p>
            <a:pPr>
              <a:lnSpc>
                <a:spcPct val="80000"/>
              </a:lnSpc>
            </a:pPr>
            <a:endParaRPr lang="en-US" dirty="0" smtClean="0"/>
          </a:p>
          <a:p>
            <a:pPr>
              <a:lnSpc>
                <a:spcPct val="80000"/>
              </a:lnSpc>
            </a:pPr>
            <a:r>
              <a:rPr lang="en-US" dirty="0" smtClean="0"/>
              <a:t>Maintained by coagulation system through clotting factors</a:t>
            </a:r>
          </a:p>
          <a:p>
            <a:pPr>
              <a:lnSpc>
                <a:spcPct val="80000"/>
              </a:lnSpc>
            </a:pPr>
            <a:endParaRPr lang="en-US" dirty="0" smtClean="0"/>
          </a:p>
          <a:p>
            <a:pPr>
              <a:lnSpc>
                <a:spcPct val="80000"/>
              </a:lnSpc>
            </a:pPr>
            <a:r>
              <a:rPr lang="en-US" dirty="0" smtClean="0"/>
              <a:t>Complex coagulation cascade involving calcium, </a:t>
            </a:r>
            <a:r>
              <a:rPr lang="en-US" dirty="0" err="1" smtClean="0"/>
              <a:t>thromboplastin</a:t>
            </a:r>
            <a:r>
              <a:rPr lang="en-US" dirty="0" smtClean="0"/>
              <a:t>, phospholipids and several serum proteins</a:t>
            </a:r>
          </a:p>
          <a:p>
            <a:pPr>
              <a:lnSpc>
                <a:spcPct val="80000"/>
              </a:lnSpc>
            </a:pPr>
            <a:endParaRPr lang="en-US" sz="2800" dirty="0" smtClean="0"/>
          </a:p>
          <a:p>
            <a:pPr>
              <a:lnSpc>
                <a:spcPct val="80000"/>
              </a:lnSpc>
            </a:pPr>
            <a:r>
              <a:rPr lang="en-US" dirty="0" smtClean="0"/>
              <a:t>Final product is insoluble fibrin (blood clot)</a:t>
            </a:r>
          </a:p>
        </p:txBody>
      </p:sp>
      <p:sp>
        <p:nvSpPr>
          <p:cNvPr id="4" name="TextBox 3"/>
          <p:cNvSpPr txBox="1"/>
          <p:nvPr/>
        </p:nvSpPr>
        <p:spPr>
          <a:xfrm>
            <a:off x="2099742" y="1663085"/>
            <a:ext cx="4859867" cy="3108544"/>
          </a:xfrm>
          <a:prstGeom prst="rect">
            <a:avLst/>
          </a:prstGeom>
          <a:solidFill>
            <a:srgbClr val="F8FFC5"/>
          </a:solidFill>
          <a:ln>
            <a:solidFill>
              <a:srgbClr val="000000"/>
            </a:solidFill>
          </a:ln>
        </p:spPr>
        <p:txBody>
          <a:bodyPr wrap="square" rtlCol="0">
            <a:spAutoFit/>
          </a:bodyPr>
          <a:lstStyle/>
          <a:p>
            <a:pPr algn="ctr"/>
            <a:endParaRPr lang="en-US" sz="2800" dirty="0" smtClean="0">
              <a:latin typeface="Apple Casual"/>
            </a:endParaRPr>
          </a:p>
          <a:p>
            <a:pPr algn="ctr"/>
            <a:r>
              <a:rPr lang="en-US" sz="2800" dirty="0" smtClean="0">
                <a:latin typeface="Apple Casual"/>
              </a:rPr>
              <a:t>Hypothesis: insufficient sulfate supply to blood leads to fragile state of  constant tension between hemorrhage and blood clots</a:t>
            </a:r>
          </a:p>
          <a:p>
            <a:pPr algn="ctr"/>
            <a:endParaRPr lang="en-US" sz="2800" dirty="0">
              <a:latin typeface="Apple Casual"/>
            </a:endParaRPr>
          </a:p>
        </p:txBody>
      </p:sp>
    </p:spTree>
    <p:extLst>
      <p:ext uri="{BB962C8B-B14F-4D97-AF65-F5344CB8AC3E}">
        <p14:creationId xmlns:p14="http://schemas.microsoft.com/office/powerpoint/2010/main" val="11797965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t>
            </a:r>
            <a:r>
              <a:rPr lang="en-US" b="1" dirty="0" err="1" smtClean="0"/>
              <a:t>Glycocalyx</a:t>
            </a:r>
            <a:endParaRPr lang="en-US" b="1" dirty="0"/>
          </a:p>
        </p:txBody>
      </p:sp>
      <p:sp>
        <p:nvSpPr>
          <p:cNvPr id="3" name="Content Placeholder 2"/>
          <p:cNvSpPr>
            <a:spLocks noGrp="1"/>
          </p:cNvSpPr>
          <p:nvPr>
            <p:ph idx="1"/>
          </p:nvPr>
        </p:nvSpPr>
        <p:spPr>
          <a:xfrm>
            <a:off x="457200" y="1600200"/>
            <a:ext cx="8229600" cy="4937673"/>
          </a:xfrm>
        </p:spPr>
        <p:txBody>
          <a:bodyPr>
            <a:normAutofit fontScale="92500" lnSpcReduction="10000"/>
          </a:bodyPr>
          <a:lstStyle/>
          <a:p>
            <a:r>
              <a:rPr lang="en-US" dirty="0" smtClean="0"/>
              <a:t>Negatively charged gel-like mesh lining the walls of all arteries, veins and capillaries</a:t>
            </a:r>
          </a:p>
          <a:p>
            <a:r>
              <a:rPr lang="en-US" dirty="0" smtClean="0"/>
              <a:t>Depends crucially on sulfated polysaccharides</a:t>
            </a:r>
          </a:p>
          <a:p>
            <a:pPr lvl="1"/>
            <a:r>
              <a:rPr lang="en-US" dirty="0" smtClean="0"/>
              <a:t>Particularly </a:t>
            </a:r>
            <a:r>
              <a:rPr lang="en-US" dirty="0" err="1" smtClean="0"/>
              <a:t>heparan</a:t>
            </a:r>
            <a:r>
              <a:rPr lang="en-US" dirty="0" smtClean="0"/>
              <a:t> sulfate </a:t>
            </a:r>
            <a:r>
              <a:rPr lang="en-US" dirty="0" err="1" smtClean="0"/>
              <a:t>proteoglycans</a:t>
            </a:r>
            <a:r>
              <a:rPr lang="en-US" dirty="0" smtClean="0"/>
              <a:t> (</a:t>
            </a:r>
            <a:r>
              <a:rPr lang="en-US" dirty="0" err="1" smtClean="0"/>
              <a:t>HSPGs</a:t>
            </a:r>
            <a:r>
              <a:rPr lang="en-US" dirty="0" smtClean="0"/>
              <a:t>) </a:t>
            </a:r>
          </a:p>
          <a:p>
            <a:r>
              <a:rPr lang="en-US" dirty="0" smtClean="0"/>
              <a:t>Sulfate</a:t>
            </a:r>
            <a:r>
              <a:rPr lang="en-US" dirty="0"/>
              <a:t> </a:t>
            </a:r>
            <a:r>
              <a:rPr lang="en-US" dirty="0" smtClean="0"/>
              <a:t>creates “exclusion zones”</a:t>
            </a:r>
          </a:p>
          <a:p>
            <a:pPr lvl="1"/>
            <a:r>
              <a:rPr lang="en-US" dirty="0" smtClean="0"/>
              <a:t>Helps protect cells in wall from ion leaks and contact with enzymes suspended in blood</a:t>
            </a:r>
          </a:p>
          <a:p>
            <a:pPr lvl="1"/>
            <a:r>
              <a:rPr lang="en-US" dirty="0" smtClean="0"/>
              <a:t>Greatly reduces amount of flowing blood (decreases resistance, lowers blood pressure)</a:t>
            </a:r>
          </a:p>
          <a:p>
            <a:pPr lvl="1"/>
            <a:r>
              <a:rPr lang="en-US" dirty="0" smtClean="0"/>
              <a:t>Stores energy in “battery” constructed from structured water</a:t>
            </a:r>
          </a:p>
          <a:p>
            <a:endParaRPr lang="en-US" dirty="0"/>
          </a:p>
        </p:txBody>
      </p:sp>
    </p:spTree>
    <p:extLst>
      <p:ext uri="{BB962C8B-B14F-4D97-AF65-F5344CB8AC3E}">
        <p14:creationId xmlns:p14="http://schemas.microsoft.com/office/powerpoint/2010/main" val="16566153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85" y="11922"/>
            <a:ext cx="9349268" cy="1143000"/>
          </a:xfrm>
        </p:spPr>
        <p:txBody>
          <a:bodyPr>
            <a:normAutofit fontScale="90000"/>
          </a:bodyPr>
          <a:lstStyle/>
          <a:p>
            <a:r>
              <a:rPr lang="en-US" b="1" dirty="0" smtClean="0"/>
              <a:t>Dr. </a:t>
            </a:r>
            <a:r>
              <a:rPr lang="en-US" b="1" dirty="0" err="1" smtClean="0"/>
              <a:t>Mercola</a:t>
            </a:r>
            <a:r>
              <a:rPr lang="en-US" b="1" dirty="0" smtClean="0"/>
              <a:t> Interviews Dr. Gerald Pollack</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84983" y="1126034"/>
            <a:ext cx="9111020" cy="5493150"/>
          </a:xfrm>
        </p:spPr>
        <p:txBody>
          <a:bodyPr>
            <a:normAutofit fontScale="85000" lnSpcReduction="20000"/>
          </a:bodyPr>
          <a:lstStyle/>
          <a:p>
            <a:r>
              <a:rPr lang="en-US" dirty="0"/>
              <a:t>"The Fourth Phase of Water" = the Exclusion Zone (EZ</a:t>
            </a:r>
            <a:r>
              <a:rPr lang="en-US" dirty="0" smtClean="0"/>
              <a:t>)</a:t>
            </a:r>
          </a:p>
          <a:p>
            <a:pPr lvl="1"/>
            <a:r>
              <a:rPr lang="en-US" dirty="0" smtClean="0"/>
              <a:t>Profoundly </a:t>
            </a:r>
            <a:r>
              <a:rPr lang="en-US" dirty="0"/>
              <a:t>excludes things, </a:t>
            </a:r>
            <a:r>
              <a:rPr lang="en-US" dirty="0" smtClean="0"/>
              <a:t>even small molecules</a:t>
            </a:r>
          </a:p>
          <a:p>
            <a:pPr lvl="1"/>
            <a:r>
              <a:rPr lang="en-US" dirty="0" smtClean="0"/>
              <a:t>H</a:t>
            </a:r>
            <a:r>
              <a:rPr lang="en-US" baseline="-25000" dirty="0" smtClean="0"/>
              <a:t>3</a:t>
            </a:r>
            <a:r>
              <a:rPr lang="en-US" dirty="0" smtClean="0"/>
              <a:t>O</a:t>
            </a:r>
            <a:r>
              <a:rPr lang="en-US" baseline="-25000" dirty="0" smtClean="0"/>
              <a:t>2</a:t>
            </a:r>
            <a:r>
              <a:rPr lang="en-US" dirty="0" smtClean="0"/>
              <a:t> </a:t>
            </a:r>
            <a:r>
              <a:rPr lang="en-US" dirty="0"/>
              <a:t>instead of </a:t>
            </a:r>
            <a:r>
              <a:rPr lang="en-US" dirty="0" smtClean="0"/>
              <a:t>H</a:t>
            </a:r>
            <a:r>
              <a:rPr lang="en-US" baseline="-25000" dirty="0" smtClean="0"/>
              <a:t>2</a:t>
            </a:r>
            <a:r>
              <a:rPr lang="en-US" dirty="0" smtClean="0"/>
              <a:t>O </a:t>
            </a:r>
            <a:r>
              <a:rPr lang="en-US" dirty="0"/>
              <a:t>-- negatively charged</a:t>
            </a:r>
            <a:r>
              <a:rPr lang="en-US" dirty="0" smtClean="0"/>
              <a:t>!</a:t>
            </a:r>
          </a:p>
          <a:p>
            <a:pPr lvl="1"/>
            <a:r>
              <a:rPr lang="en-US" dirty="0" smtClean="0"/>
              <a:t>Fills </a:t>
            </a:r>
            <a:r>
              <a:rPr lang="en-US" dirty="0"/>
              <a:t>most of your cells and the extracellular </a:t>
            </a:r>
            <a:r>
              <a:rPr lang="en-US" dirty="0" smtClean="0"/>
              <a:t>tissues</a:t>
            </a:r>
          </a:p>
          <a:p>
            <a:pPr lvl="1"/>
            <a:r>
              <a:rPr lang="en-US" dirty="0" smtClean="0"/>
              <a:t>"</a:t>
            </a:r>
            <a:r>
              <a:rPr lang="en-US" dirty="0" err="1"/>
              <a:t>polywater</a:t>
            </a:r>
            <a:r>
              <a:rPr lang="en-US" dirty="0"/>
              <a:t>" - water as a </a:t>
            </a:r>
            <a:r>
              <a:rPr lang="en-US" dirty="0" smtClean="0"/>
              <a:t>polymer</a:t>
            </a:r>
          </a:p>
          <a:p>
            <a:r>
              <a:rPr lang="en-US" dirty="0" smtClean="0"/>
              <a:t>Many </a:t>
            </a:r>
            <a:r>
              <a:rPr lang="en-US" dirty="0"/>
              <a:t>experiments in our laboratory confirm the existence </a:t>
            </a:r>
            <a:r>
              <a:rPr lang="en-US" dirty="0" smtClean="0"/>
              <a:t>  of </a:t>
            </a:r>
            <a:r>
              <a:rPr lang="en-US" dirty="0"/>
              <a:t>EZ </a:t>
            </a:r>
            <a:r>
              <a:rPr lang="en-US" dirty="0" smtClean="0"/>
              <a:t>water</a:t>
            </a:r>
          </a:p>
          <a:p>
            <a:pPr lvl="1"/>
            <a:r>
              <a:rPr lang="en-US" dirty="0" smtClean="0"/>
              <a:t>A </a:t>
            </a:r>
            <a:r>
              <a:rPr lang="en-US" dirty="0"/>
              <a:t>hydrophilic surface (sulfate!) will promote growth of EZ water upon exposure to infrared </a:t>
            </a:r>
            <a:r>
              <a:rPr lang="en-US" dirty="0" smtClean="0"/>
              <a:t>light</a:t>
            </a:r>
          </a:p>
          <a:p>
            <a:pPr lvl="1"/>
            <a:r>
              <a:rPr lang="en-US" dirty="0" smtClean="0"/>
              <a:t>EZ </a:t>
            </a:r>
            <a:r>
              <a:rPr lang="en-US" dirty="0"/>
              <a:t>water absorbs UV light (270 nm) and this builds </a:t>
            </a:r>
            <a:r>
              <a:rPr lang="en-US" dirty="0" smtClean="0"/>
              <a:t>charge!</a:t>
            </a:r>
          </a:p>
          <a:p>
            <a:r>
              <a:rPr lang="en-US" dirty="0" smtClean="0"/>
              <a:t>Water </a:t>
            </a:r>
            <a:r>
              <a:rPr lang="en-US" dirty="0"/>
              <a:t>flows in small diameter tubes and the flow rate increases upon exposure to sunlight </a:t>
            </a:r>
            <a:endParaRPr lang="en-US" dirty="0" smtClean="0"/>
          </a:p>
          <a:p>
            <a:pPr lvl="1"/>
            <a:r>
              <a:rPr lang="en-US" dirty="0"/>
              <a:t>C</a:t>
            </a:r>
            <a:r>
              <a:rPr lang="en-US" dirty="0" smtClean="0"/>
              <a:t>ould </a:t>
            </a:r>
            <a:r>
              <a:rPr lang="en-US" dirty="0"/>
              <a:t>the same thing be happening in your capillaries?</a:t>
            </a:r>
          </a:p>
          <a:p>
            <a:r>
              <a:rPr lang="en-US" dirty="0"/>
              <a:t>Pressure, oxygen, light, and infrared energy all build EZ </a:t>
            </a:r>
            <a:r>
              <a:rPr lang="en-US" dirty="0" smtClean="0"/>
              <a:t>water</a:t>
            </a:r>
            <a:endParaRPr lang="en-US" dirty="0"/>
          </a:p>
          <a:p>
            <a:endParaRPr lang="en-US" dirty="0"/>
          </a:p>
        </p:txBody>
      </p:sp>
      <p:sp>
        <p:nvSpPr>
          <p:cNvPr id="4" name="TextBox 3"/>
          <p:cNvSpPr txBox="1"/>
          <p:nvPr/>
        </p:nvSpPr>
        <p:spPr>
          <a:xfrm>
            <a:off x="457199" y="6392773"/>
            <a:ext cx="9111021" cy="369332"/>
          </a:xfrm>
          <a:prstGeom prst="rect">
            <a:avLst/>
          </a:prstGeom>
          <a:noFill/>
        </p:spPr>
        <p:txBody>
          <a:bodyPr wrap="square" rtlCol="0">
            <a:spAutoFit/>
          </a:bodyPr>
          <a:lstStyle/>
          <a:p>
            <a:r>
              <a:rPr lang="en-US" dirty="0">
                <a:solidFill>
                  <a:srgbClr val="FF0000"/>
                </a:solidFill>
              </a:rPr>
              <a:t>*</a:t>
            </a:r>
            <a:r>
              <a:rPr lang="en-US" dirty="0"/>
              <a:t>http://</a:t>
            </a:r>
            <a:r>
              <a:rPr lang="en-US" dirty="0" err="1"/>
              <a:t>articles.mercola.com</a:t>
            </a:r>
            <a:r>
              <a:rPr lang="en-US" dirty="0"/>
              <a:t>/sites/articles/archive/2013/08/18/exclusion-zone-</a:t>
            </a:r>
            <a:r>
              <a:rPr lang="en-US" dirty="0" err="1"/>
              <a:t>water.aspx</a:t>
            </a:r>
            <a:endParaRPr lang="en-US" dirty="0"/>
          </a:p>
        </p:txBody>
      </p:sp>
    </p:spTree>
    <p:extLst>
      <p:ext uri="{BB962C8B-B14F-4D97-AF65-F5344CB8AC3E}">
        <p14:creationId xmlns:p14="http://schemas.microsoft.com/office/powerpoint/2010/main" val="13259078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Quote from Pollack’s Book</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“And so it is with the exclusion zone. Order cannot persist without </a:t>
            </a:r>
            <a:r>
              <a:rPr lang="en-US" dirty="0" smtClean="0"/>
              <a:t>a continual </a:t>
            </a:r>
            <a:r>
              <a:rPr lang="en-US" dirty="0"/>
              <a:t>supply of energy. The separated charges will </a:t>
            </a:r>
            <a:r>
              <a:rPr lang="en-US" dirty="0" smtClean="0"/>
              <a:t>slowly recombine</a:t>
            </a:r>
            <a:r>
              <a:rPr lang="en-US" dirty="0"/>
              <a:t>, and order will give way to disorder. The exclusion </a:t>
            </a:r>
            <a:r>
              <a:rPr lang="en-US" dirty="0" smtClean="0"/>
              <a:t>zone’s outer </a:t>
            </a:r>
            <a:r>
              <a:rPr lang="en-US" dirty="0"/>
              <a:t>reaches will wear thin like an eroding beach.</a:t>
            </a:r>
            <a:r>
              <a:rPr lang="en-US" dirty="0" smtClean="0"/>
              <a:t>”</a:t>
            </a:r>
          </a:p>
          <a:p>
            <a:pPr marL="0" indent="0">
              <a:buNone/>
            </a:pPr>
            <a:r>
              <a:rPr lang="en-US" dirty="0" smtClean="0"/>
              <a:t> </a:t>
            </a:r>
            <a:r>
              <a:rPr lang="en-US" dirty="0"/>
              <a:t>– page </a:t>
            </a:r>
            <a:r>
              <a:rPr lang="en-US" dirty="0" smtClean="0"/>
              <a:t>95, The Fourth Phase of Water</a:t>
            </a:r>
            <a:endParaRPr lang="en-US" dirty="0"/>
          </a:p>
        </p:txBody>
      </p:sp>
      <p:sp>
        <p:nvSpPr>
          <p:cNvPr id="4" name="TextBox 3"/>
          <p:cNvSpPr txBox="1"/>
          <p:nvPr/>
        </p:nvSpPr>
        <p:spPr>
          <a:xfrm>
            <a:off x="395523" y="5561073"/>
            <a:ext cx="8506233" cy="461665"/>
          </a:xfrm>
          <a:prstGeom prst="rect">
            <a:avLst/>
          </a:prstGeom>
          <a:solidFill>
            <a:srgbClr val="FFF9A2"/>
          </a:solidFill>
          <a:ln>
            <a:solidFill>
              <a:schemeClr val="tx1"/>
            </a:solidFill>
          </a:ln>
        </p:spPr>
        <p:txBody>
          <a:bodyPr wrap="none" rtlCol="0">
            <a:spAutoFit/>
          </a:bodyPr>
          <a:lstStyle/>
          <a:p>
            <a:r>
              <a:rPr lang="en-US" sz="2400" dirty="0" smtClean="0">
                <a:latin typeface="Apple Casual"/>
              </a:rPr>
              <a:t>Sunlight renews the exclusion zones throughout your body!</a:t>
            </a:r>
            <a:endParaRPr lang="en-US" sz="2400" dirty="0">
              <a:latin typeface="Apple Casual"/>
            </a:endParaRPr>
          </a:p>
        </p:txBody>
      </p:sp>
    </p:spTree>
    <p:extLst>
      <p:ext uri="{BB962C8B-B14F-4D97-AF65-F5344CB8AC3E}">
        <p14:creationId xmlns:p14="http://schemas.microsoft.com/office/powerpoint/2010/main" val="17433791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Quote from Pollack’s Book</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“And so it is with the exclusion zone. Order cannot persist without </a:t>
            </a:r>
            <a:r>
              <a:rPr lang="en-US" dirty="0" smtClean="0"/>
              <a:t>a continual </a:t>
            </a:r>
            <a:r>
              <a:rPr lang="en-US" dirty="0"/>
              <a:t>supply of energy. The separated charges will </a:t>
            </a:r>
            <a:r>
              <a:rPr lang="en-US" dirty="0" smtClean="0"/>
              <a:t>slowly recombine</a:t>
            </a:r>
            <a:r>
              <a:rPr lang="en-US" dirty="0"/>
              <a:t>, and order will give way to disorder. The exclusion </a:t>
            </a:r>
            <a:r>
              <a:rPr lang="en-US" dirty="0" smtClean="0"/>
              <a:t>zone’s outer </a:t>
            </a:r>
            <a:r>
              <a:rPr lang="en-US" dirty="0"/>
              <a:t>reaches will wear thin like an eroding beach.</a:t>
            </a:r>
            <a:r>
              <a:rPr lang="en-US" dirty="0" smtClean="0"/>
              <a:t>”</a:t>
            </a:r>
          </a:p>
          <a:p>
            <a:pPr marL="0" indent="0">
              <a:buNone/>
            </a:pPr>
            <a:r>
              <a:rPr lang="en-US" dirty="0" smtClean="0"/>
              <a:t> </a:t>
            </a:r>
            <a:r>
              <a:rPr lang="en-US" dirty="0"/>
              <a:t>– page 95</a:t>
            </a:r>
          </a:p>
        </p:txBody>
      </p:sp>
      <p:sp>
        <p:nvSpPr>
          <p:cNvPr id="4" name="TextBox 3"/>
          <p:cNvSpPr txBox="1"/>
          <p:nvPr/>
        </p:nvSpPr>
        <p:spPr>
          <a:xfrm>
            <a:off x="395523" y="5561073"/>
            <a:ext cx="8506233" cy="461665"/>
          </a:xfrm>
          <a:prstGeom prst="rect">
            <a:avLst/>
          </a:prstGeom>
          <a:solidFill>
            <a:srgbClr val="FFF9A2"/>
          </a:solidFill>
          <a:ln>
            <a:solidFill>
              <a:schemeClr val="tx1"/>
            </a:solidFill>
          </a:ln>
        </p:spPr>
        <p:txBody>
          <a:bodyPr wrap="none" rtlCol="0">
            <a:spAutoFit/>
          </a:bodyPr>
          <a:lstStyle/>
          <a:p>
            <a:r>
              <a:rPr lang="en-US" sz="2400" dirty="0" smtClean="0">
                <a:latin typeface="Apple Casual"/>
              </a:rPr>
              <a:t>Sunlight renews the exclusion zones throughout your body!</a:t>
            </a:r>
            <a:endParaRPr lang="en-US" sz="2400" dirty="0">
              <a:latin typeface="Apple Casual"/>
            </a:endParaRPr>
          </a:p>
        </p:txBody>
      </p:sp>
      <p:pic>
        <p:nvPicPr>
          <p:cNvPr id="5" name="Picture 4" descr="fourth_pha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654" y="420387"/>
            <a:ext cx="5233432" cy="6107092"/>
          </a:xfrm>
          <a:prstGeom prst="rect">
            <a:avLst/>
          </a:prstGeom>
        </p:spPr>
      </p:pic>
    </p:spTree>
    <p:extLst>
      <p:ext uri="{BB962C8B-B14F-4D97-AF65-F5344CB8AC3E}">
        <p14:creationId xmlns:p14="http://schemas.microsoft.com/office/powerpoint/2010/main" val="29919966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Therapeutic Value of Sauna Therapy (Infrared light</a:t>
            </a:r>
            <a:r>
              <a:rPr lang="en-US" b="1" dirty="0" smtClean="0"/>
              <a:t>)</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1" y="1600200"/>
            <a:ext cx="9326152" cy="4525963"/>
          </a:xfrm>
        </p:spPr>
        <p:txBody>
          <a:bodyPr>
            <a:normAutofit/>
          </a:bodyPr>
          <a:lstStyle/>
          <a:p>
            <a:r>
              <a:rPr lang="en-US" dirty="0"/>
              <a:t>Impaired vascular function associated with hypertension, hyperlipidemia, diabetes, obesity</a:t>
            </a:r>
          </a:p>
          <a:p>
            <a:r>
              <a:rPr lang="en-US" dirty="0"/>
              <a:t>Sauna therapy ameliorates endothelial dysfunction and improves </a:t>
            </a:r>
            <a:r>
              <a:rPr lang="en-US" dirty="0" smtClean="0"/>
              <a:t>health</a:t>
            </a:r>
          </a:p>
          <a:p>
            <a:pPr lvl="1"/>
            <a:r>
              <a:rPr lang="en-US" dirty="0" smtClean="0"/>
              <a:t>Increased </a:t>
            </a:r>
            <a:r>
              <a:rPr lang="en-US" dirty="0" err="1"/>
              <a:t>eNOS</a:t>
            </a:r>
            <a:r>
              <a:rPr lang="en-US" dirty="0"/>
              <a:t> synthesis in aorta in animal </a:t>
            </a:r>
            <a:r>
              <a:rPr lang="en-US" dirty="0" smtClean="0"/>
              <a:t>experiments</a:t>
            </a:r>
          </a:p>
          <a:p>
            <a:pPr lvl="1"/>
            <a:r>
              <a:rPr lang="en-US" dirty="0" smtClean="0"/>
              <a:t>Decreased </a:t>
            </a:r>
            <a:r>
              <a:rPr lang="en-US" dirty="0"/>
              <a:t>body weight and body fat in obese </a:t>
            </a:r>
            <a:r>
              <a:rPr lang="en-US" dirty="0" smtClean="0"/>
              <a:t>subjects</a:t>
            </a:r>
          </a:p>
          <a:p>
            <a:pPr lvl="1"/>
            <a:r>
              <a:rPr lang="en-US" dirty="0" smtClean="0"/>
              <a:t>Improved </a:t>
            </a:r>
            <a:r>
              <a:rPr lang="en-US" dirty="0"/>
              <a:t>cardiac function in patients with heart </a:t>
            </a:r>
            <a:r>
              <a:rPr lang="en-US" dirty="0" smtClean="0"/>
              <a:t>failure</a:t>
            </a:r>
          </a:p>
          <a:p>
            <a:r>
              <a:rPr lang="en-US" dirty="0" smtClean="0"/>
              <a:t>Infrared expands exclusion zones 4-fold</a:t>
            </a:r>
            <a:r>
              <a:rPr lang="en-US" dirty="0" smtClean="0">
                <a:solidFill>
                  <a:srgbClr val="FF0000"/>
                </a:solidFill>
              </a:rPr>
              <a:t>**</a:t>
            </a:r>
            <a:endParaRPr lang="en-US" dirty="0">
              <a:solidFill>
                <a:srgbClr val="FF0000"/>
              </a:solidFill>
            </a:endParaRPr>
          </a:p>
          <a:p>
            <a:endParaRPr lang="en-US" dirty="0"/>
          </a:p>
        </p:txBody>
      </p:sp>
      <p:sp>
        <p:nvSpPr>
          <p:cNvPr id="4" name="TextBox 3"/>
          <p:cNvSpPr txBox="1"/>
          <p:nvPr/>
        </p:nvSpPr>
        <p:spPr>
          <a:xfrm>
            <a:off x="457200" y="6087245"/>
            <a:ext cx="7757477" cy="707886"/>
          </a:xfrm>
          <a:prstGeom prst="rect">
            <a:avLst/>
          </a:prstGeom>
          <a:noFill/>
        </p:spPr>
        <p:txBody>
          <a:bodyPr wrap="none" rtlCol="0">
            <a:spAutoFit/>
          </a:bodyPr>
          <a:lstStyle/>
          <a:p>
            <a:r>
              <a:rPr lang="hu-HU" sz="2000" dirty="0">
                <a:solidFill>
                  <a:srgbClr val="FF0000"/>
                </a:solidFill>
              </a:rPr>
              <a:t>*</a:t>
            </a:r>
            <a:r>
              <a:rPr lang="hu-HU" sz="2000" dirty="0"/>
              <a:t>S. Biro et al., Exp Biol Med (Maywood). 2003 Nov;228(10):1245-9</a:t>
            </a:r>
            <a:r>
              <a:rPr lang="hu-HU" sz="2000" dirty="0" smtClean="0"/>
              <a:t>.</a:t>
            </a:r>
          </a:p>
          <a:p>
            <a:r>
              <a:rPr lang="hu-HU" sz="2000" dirty="0" smtClean="0">
                <a:solidFill>
                  <a:srgbClr val="FF0000"/>
                </a:solidFill>
              </a:rPr>
              <a:t>**</a:t>
            </a:r>
            <a:r>
              <a:rPr lang="da-DK" sz="2000" dirty="0" smtClean="0"/>
              <a:t>B</a:t>
            </a:r>
            <a:r>
              <a:rPr lang="da-DK" sz="2000" dirty="0"/>
              <a:t>. Chai et al., J </a:t>
            </a:r>
            <a:r>
              <a:rPr lang="da-DK" sz="2000" dirty="0" err="1"/>
              <a:t>Phys</a:t>
            </a:r>
            <a:r>
              <a:rPr lang="da-DK" sz="2000" dirty="0"/>
              <a:t> </a:t>
            </a:r>
            <a:r>
              <a:rPr lang="da-DK" sz="2000" dirty="0" err="1"/>
              <a:t>Chem</a:t>
            </a:r>
            <a:r>
              <a:rPr lang="da-DK" sz="2000" dirty="0"/>
              <a:t> B. 2009 </a:t>
            </a:r>
            <a:r>
              <a:rPr lang="da-DK" sz="2000" dirty="0" err="1"/>
              <a:t>October</a:t>
            </a:r>
            <a:r>
              <a:rPr lang="da-DK" sz="2000" dirty="0"/>
              <a:t> 22; 113(42): 13953–13958</a:t>
            </a:r>
            <a:r>
              <a:rPr lang="da-DK" sz="2000" dirty="0" smtClean="0"/>
              <a:t>.</a:t>
            </a:r>
            <a:endParaRPr lang="en-US" sz="2000" dirty="0"/>
          </a:p>
        </p:txBody>
      </p:sp>
    </p:spTree>
    <p:extLst>
      <p:ext uri="{BB962C8B-B14F-4D97-AF65-F5344CB8AC3E}">
        <p14:creationId xmlns:p14="http://schemas.microsoft.com/office/powerpoint/2010/main" val="2895497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076451"/>
            <a:ext cx="8229600" cy="952500"/>
          </a:xfrm>
        </p:spPr>
        <p:txBody>
          <a:bodyPr>
            <a:normAutofit/>
          </a:bodyPr>
          <a:lstStyle/>
          <a:p>
            <a:pPr algn="ctr">
              <a:buNone/>
            </a:pPr>
            <a:r>
              <a:rPr lang="en-US" sz="4000" dirty="0" smtClean="0">
                <a:solidFill>
                  <a:srgbClr val="FF0000"/>
                </a:solidFill>
                <a:latin typeface="Apple Casual"/>
              </a:rPr>
              <a:t>Introduction</a:t>
            </a:r>
            <a:endParaRPr lang="en-US" sz="4000" dirty="0">
              <a:solidFill>
                <a:srgbClr val="FF0000"/>
              </a:solidFill>
              <a:latin typeface="Apple Casual"/>
            </a:endParaRPr>
          </a:p>
        </p:txBody>
      </p:sp>
    </p:spTree>
    <p:extLst>
      <p:ext uri="{BB962C8B-B14F-4D97-AF65-F5344CB8AC3E}">
        <p14:creationId xmlns:p14="http://schemas.microsoft.com/office/powerpoint/2010/main" val="27258196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45" y="-311393"/>
            <a:ext cx="8229600" cy="1911593"/>
          </a:xfrm>
        </p:spPr>
        <p:txBody>
          <a:bodyPr>
            <a:normAutofit/>
          </a:bodyPr>
          <a:lstStyle/>
          <a:p>
            <a:r>
              <a:rPr lang="en-US" sz="4000" b="1" dirty="0"/>
              <a:t>Effect of Radiant Energy on </a:t>
            </a:r>
            <a:r>
              <a:rPr lang="en-US" sz="4000" b="1" dirty="0" smtClean="0"/>
              <a:t>          Near</a:t>
            </a:r>
            <a:r>
              <a:rPr lang="en-US" sz="4000" b="1" dirty="0"/>
              <a:t>-Surface Water </a:t>
            </a:r>
            <a:r>
              <a:rPr lang="en-US" sz="4000" b="1" dirty="0" smtClean="0">
                <a:solidFill>
                  <a:srgbClr val="FF0000"/>
                </a:solidFill>
              </a:rPr>
              <a:t>*</a:t>
            </a:r>
            <a:endParaRPr lang="en-US" sz="4000" dirty="0">
              <a:solidFill>
                <a:srgbClr val="FF0000"/>
              </a:solidFill>
            </a:endParaRPr>
          </a:p>
        </p:txBody>
      </p:sp>
      <p:sp>
        <p:nvSpPr>
          <p:cNvPr id="3" name="Content Placeholder 2"/>
          <p:cNvSpPr>
            <a:spLocks noGrp="1"/>
          </p:cNvSpPr>
          <p:nvPr>
            <p:ph idx="1"/>
          </p:nvPr>
        </p:nvSpPr>
        <p:spPr>
          <a:xfrm>
            <a:off x="457200" y="1600200"/>
            <a:ext cx="7890538" cy="4104823"/>
          </a:xfrm>
        </p:spPr>
        <p:txBody>
          <a:bodyPr/>
          <a:lstStyle/>
          <a:p>
            <a:pPr marL="0" indent="0">
              <a:buNone/>
            </a:pPr>
            <a:r>
              <a:rPr lang="en-US" dirty="0" smtClean="0"/>
              <a:t>“The </a:t>
            </a:r>
            <a:r>
              <a:rPr lang="en-US" dirty="0"/>
              <a:t>main question, however, is where the energy for building these charged, low-entropy zones might come from. It is shown </a:t>
            </a:r>
            <a:r>
              <a:rPr lang="en-US" dirty="0" smtClean="0"/>
              <a:t>that </a:t>
            </a:r>
            <a:r>
              <a:rPr lang="en-US" i="1" dirty="0" smtClean="0">
                <a:solidFill>
                  <a:srgbClr val="FF0000"/>
                </a:solidFill>
              </a:rPr>
              <a:t>radiant</a:t>
            </a:r>
            <a:r>
              <a:rPr lang="en-US" dirty="0" smtClean="0">
                <a:solidFill>
                  <a:srgbClr val="FF0000"/>
                </a:solidFill>
              </a:rPr>
              <a:t> </a:t>
            </a:r>
            <a:r>
              <a:rPr lang="en-US" i="1" dirty="0">
                <a:solidFill>
                  <a:srgbClr val="FF0000"/>
                </a:solidFill>
              </a:rPr>
              <a:t>energy</a:t>
            </a:r>
            <a:r>
              <a:rPr lang="en-US" dirty="0">
                <a:solidFill>
                  <a:srgbClr val="FF0000"/>
                </a:solidFill>
              </a:rPr>
              <a:t> </a:t>
            </a:r>
            <a:r>
              <a:rPr lang="en-US" dirty="0"/>
              <a:t>profoundly expands these zones in a reversible, wavelength-dependent manner. It appears that incident radiant energy may be stored in the water as </a:t>
            </a:r>
            <a:r>
              <a:rPr lang="en-US" dirty="0" smtClean="0"/>
              <a:t>   </a:t>
            </a:r>
            <a:r>
              <a:rPr lang="en-US" i="1" dirty="0" smtClean="0">
                <a:solidFill>
                  <a:srgbClr val="FF0000"/>
                </a:solidFill>
              </a:rPr>
              <a:t>entropy </a:t>
            </a:r>
            <a:r>
              <a:rPr lang="en-US" i="1" dirty="0">
                <a:solidFill>
                  <a:srgbClr val="FF0000"/>
                </a:solidFill>
              </a:rPr>
              <a:t>loss and charge separation</a:t>
            </a:r>
            <a:r>
              <a:rPr lang="en-US" dirty="0" smtClean="0"/>
              <a:t>.”</a:t>
            </a:r>
            <a:endParaRPr lang="en-US" dirty="0"/>
          </a:p>
          <a:p>
            <a:pPr marL="0" indent="0">
              <a:buNone/>
            </a:pPr>
            <a:endParaRPr lang="en-US" dirty="0"/>
          </a:p>
        </p:txBody>
      </p:sp>
      <p:sp>
        <p:nvSpPr>
          <p:cNvPr id="4" name="TextBox 3"/>
          <p:cNvSpPr txBox="1"/>
          <p:nvPr/>
        </p:nvSpPr>
        <p:spPr>
          <a:xfrm>
            <a:off x="1269855" y="6376753"/>
            <a:ext cx="7629738" cy="400110"/>
          </a:xfrm>
          <a:prstGeom prst="rect">
            <a:avLst/>
          </a:prstGeom>
          <a:noFill/>
        </p:spPr>
        <p:txBody>
          <a:bodyPr wrap="none" rtlCol="0">
            <a:spAutoFit/>
          </a:bodyPr>
          <a:lstStyle/>
          <a:p>
            <a:r>
              <a:rPr lang="da-DK" sz="2000" dirty="0">
                <a:solidFill>
                  <a:srgbClr val="FF0000"/>
                </a:solidFill>
              </a:rPr>
              <a:t>*</a:t>
            </a:r>
            <a:r>
              <a:rPr lang="da-DK" sz="2000" dirty="0"/>
              <a:t>B. Chai et al., J </a:t>
            </a:r>
            <a:r>
              <a:rPr lang="da-DK" sz="2000" dirty="0" err="1"/>
              <a:t>Phys</a:t>
            </a:r>
            <a:r>
              <a:rPr lang="da-DK" sz="2000" dirty="0"/>
              <a:t> </a:t>
            </a:r>
            <a:r>
              <a:rPr lang="da-DK" sz="2000" dirty="0" err="1"/>
              <a:t>Chem</a:t>
            </a:r>
            <a:r>
              <a:rPr lang="da-DK" sz="2000" dirty="0"/>
              <a:t> B. 2009 </a:t>
            </a:r>
            <a:r>
              <a:rPr lang="da-DK" sz="2000" dirty="0" err="1"/>
              <a:t>October</a:t>
            </a:r>
            <a:r>
              <a:rPr lang="da-DK" sz="2000" dirty="0"/>
              <a:t> 22; 113(42): 13953–13958.</a:t>
            </a:r>
            <a:endParaRPr lang="en-US" sz="2000" dirty="0"/>
          </a:p>
        </p:txBody>
      </p:sp>
    </p:spTree>
    <p:extLst>
      <p:ext uri="{BB962C8B-B14F-4D97-AF65-F5344CB8AC3E}">
        <p14:creationId xmlns:p14="http://schemas.microsoft.com/office/powerpoint/2010/main" val="23241699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620"/>
            <a:ext cx="8229600" cy="1143000"/>
          </a:xfrm>
        </p:spPr>
        <p:txBody>
          <a:bodyPr/>
          <a:lstStyle/>
          <a:p>
            <a:r>
              <a:rPr lang="en-US" b="1" dirty="0" smtClean="0"/>
              <a:t>Key Role for Sulfates</a:t>
            </a:r>
            <a:endParaRPr lang="en-US" b="1" dirty="0"/>
          </a:p>
        </p:txBody>
      </p:sp>
      <p:sp>
        <p:nvSpPr>
          <p:cNvPr id="4" name="Freeform 3"/>
          <p:cNvSpPr/>
          <p:nvPr/>
        </p:nvSpPr>
        <p:spPr>
          <a:xfrm>
            <a:off x="1583266" y="3640617"/>
            <a:ext cx="5373512" cy="3087511"/>
          </a:xfrm>
          <a:custGeom>
            <a:avLst/>
            <a:gdLst>
              <a:gd name="connsiteX0" fmla="*/ 110067 w 5373512"/>
              <a:gd name="connsiteY0" fmla="*/ 1275644 h 2873022"/>
              <a:gd name="connsiteX1" fmla="*/ 1481667 w 5373512"/>
              <a:gd name="connsiteY1" fmla="*/ 2562578 h 2873022"/>
              <a:gd name="connsiteX2" fmla="*/ 3953934 w 5373512"/>
              <a:gd name="connsiteY2" fmla="*/ 2562578 h 2873022"/>
              <a:gd name="connsiteX3" fmla="*/ 5139267 w 5373512"/>
              <a:gd name="connsiteY3" fmla="*/ 699911 h 2873022"/>
              <a:gd name="connsiteX4" fmla="*/ 2548467 w 5373512"/>
              <a:gd name="connsiteY4" fmla="*/ 73378 h 2873022"/>
              <a:gd name="connsiteX5" fmla="*/ 1210734 w 5373512"/>
              <a:gd name="connsiteY5" fmla="*/ 259644 h 2873022"/>
              <a:gd name="connsiteX6" fmla="*/ 262467 w 5373512"/>
              <a:gd name="connsiteY6" fmla="*/ 632178 h 2873022"/>
              <a:gd name="connsiteX7" fmla="*/ 8467 w 5373512"/>
              <a:gd name="connsiteY7" fmla="*/ 1106311 h 2873022"/>
              <a:gd name="connsiteX8" fmla="*/ 211667 w 5373512"/>
              <a:gd name="connsiteY8" fmla="*/ 1411111 h 2873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3512" h="2873022">
                <a:moveTo>
                  <a:pt x="110067" y="1275644"/>
                </a:moveTo>
                <a:cubicBezTo>
                  <a:pt x="475545" y="1811866"/>
                  <a:pt x="841023" y="2348089"/>
                  <a:pt x="1481667" y="2562578"/>
                </a:cubicBezTo>
                <a:cubicBezTo>
                  <a:pt x="2122311" y="2777067"/>
                  <a:pt x="3344334" y="2873022"/>
                  <a:pt x="3953934" y="2562578"/>
                </a:cubicBezTo>
                <a:cubicBezTo>
                  <a:pt x="4563534" y="2252134"/>
                  <a:pt x="5373512" y="1114778"/>
                  <a:pt x="5139267" y="699911"/>
                </a:cubicBezTo>
                <a:cubicBezTo>
                  <a:pt x="4905023" y="285044"/>
                  <a:pt x="3203223" y="146756"/>
                  <a:pt x="2548467" y="73378"/>
                </a:cubicBezTo>
                <a:cubicBezTo>
                  <a:pt x="1893712" y="0"/>
                  <a:pt x="1591734" y="166511"/>
                  <a:pt x="1210734" y="259644"/>
                </a:cubicBezTo>
                <a:cubicBezTo>
                  <a:pt x="829734" y="352777"/>
                  <a:pt x="462845" y="491067"/>
                  <a:pt x="262467" y="632178"/>
                </a:cubicBezTo>
                <a:cubicBezTo>
                  <a:pt x="62089" y="773289"/>
                  <a:pt x="16934" y="976489"/>
                  <a:pt x="8467" y="1106311"/>
                </a:cubicBezTo>
                <a:cubicBezTo>
                  <a:pt x="0" y="1236133"/>
                  <a:pt x="211667" y="1411111"/>
                  <a:pt x="211667" y="1411111"/>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grpSp>
        <p:nvGrpSpPr>
          <p:cNvPr id="3" name="Group 34"/>
          <p:cNvGrpSpPr/>
          <p:nvPr/>
        </p:nvGrpSpPr>
        <p:grpSpPr>
          <a:xfrm>
            <a:off x="6537233" y="5258981"/>
            <a:ext cx="600751" cy="562800"/>
            <a:chOff x="427294" y="6190047"/>
            <a:chExt cx="600751" cy="562800"/>
          </a:xfrm>
        </p:grpSpPr>
        <p:sp>
          <p:nvSpPr>
            <p:cNvPr id="6" name="Oval 5"/>
            <p:cNvSpPr/>
            <p:nvPr/>
          </p:nvSpPr>
          <p:spPr>
            <a:xfrm>
              <a:off x="634409" y="6583363"/>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27"/>
            <p:cNvGrpSpPr/>
            <p:nvPr/>
          </p:nvGrpSpPr>
          <p:grpSpPr>
            <a:xfrm>
              <a:off x="427294" y="6190047"/>
              <a:ext cx="600751" cy="369656"/>
              <a:chOff x="302804" y="5297926"/>
              <a:chExt cx="600751" cy="369656"/>
            </a:xfrm>
          </p:grpSpPr>
          <p:sp>
            <p:nvSpPr>
              <p:cNvPr id="8" name="Oval 7"/>
              <p:cNvSpPr/>
              <p:nvPr/>
            </p:nvSpPr>
            <p:spPr>
              <a:xfrm>
                <a:off x="509040" y="5467410"/>
                <a:ext cx="186967" cy="20005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0280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16576" y="5297926"/>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2412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 name="Group 34"/>
          <p:cNvGrpSpPr/>
          <p:nvPr/>
        </p:nvGrpSpPr>
        <p:grpSpPr>
          <a:xfrm>
            <a:off x="5686934" y="6165328"/>
            <a:ext cx="600751" cy="562800"/>
            <a:chOff x="427294" y="6190047"/>
            <a:chExt cx="600751" cy="562800"/>
          </a:xfrm>
        </p:grpSpPr>
        <p:sp>
          <p:nvSpPr>
            <p:cNvPr id="13" name="Oval 12"/>
            <p:cNvSpPr/>
            <p:nvPr/>
          </p:nvSpPr>
          <p:spPr>
            <a:xfrm>
              <a:off x="634409" y="6583363"/>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27"/>
            <p:cNvGrpSpPr/>
            <p:nvPr/>
          </p:nvGrpSpPr>
          <p:grpSpPr>
            <a:xfrm>
              <a:off x="427294" y="6190047"/>
              <a:ext cx="600751" cy="369656"/>
              <a:chOff x="302804" y="5297926"/>
              <a:chExt cx="600751" cy="369656"/>
            </a:xfrm>
          </p:grpSpPr>
          <p:sp>
            <p:nvSpPr>
              <p:cNvPr id="15" name="Oval 14"/>
              <p:cNvSpPr/>
              <p:nvPr/>
            </p:nvSpPr>
            <p:spPr>
              <a:xfrm>
                <a:off x="509040" y="5467410"/>
                <a:ext cx="186967" cy="20005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0280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16576" y="5297926"/>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2412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4" name="Group 34"/>
          <p:cNvGrpSpPr/>
          <p:nvPr/>
        </p:nvGrpSpPr>
        <p:grpSpPr>
          <a:xfrm>
            <a:off x="1712495" y="3528701"/>
            <a:ext cx="600751" cy="562800"/>
            <a:chOff x="427294" y="6190047"/>
            <a:chExt cx="600751" cy="562800"/>
          </a:xfrm>
        </p:grpSpPr>
        <p:sp>
          <p:nvSpPr>
            <p:cNvPr id="20" name="Oval 19"/>
            <p:cNvSpPr/>
            <p:nvPr/>
          </p:nvSpPr>
          <p:spPr>
            <a:xfrm>
              <a:off x="634409" y="6583363"/>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27"/>
            <p:cNvGrpSpPr/>
            <p:nvPr/>
          </p:nvGrpSpPr>
          <p:grpSpPr>
            <a:xfrm>
              <a:off x="427294" y="6190047"/>
              <a:ext cx="600751" cy="369656"/>
              <a:chOff x="302804" y="5297926"/>
              <a:chExt cx="600751" cy="369656"/>
            </a:xfrm>
          </p:grpSpPr>
          <p:sp>
            <p:nvSpPr>
              <p:cNvPr id="22" name="Oval 21"/>
              <p:cNvSpPr/>
              <p:nvPr/>
            </p:nvSpPr>
            <p:spPr>
              <a:xfrm>
                <a:off x="509040" y="5467410"/>
                <a:ext cx="186967" cy="20005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0280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516576" y="5297926"/>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72412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1" name="Group 34"/>
          <p:cNvGrpSpPr/>
          <p:nvPr/>
        </p:nvGrpSpPr>
        <p:grpSpPr>
          <a:xfrm>
            <a:off x="1533064" y="5177636"/>
            <a:ext cx="600751" cy="562800"/>
            <a:chOff x="427294" y="6190047"/>
            <a:chExt cx="600751" cy="562800"/>
          </a:xfrm>
        </p:grpSpPr>
        <p:sp>
          <p:nvSpPr>
            <p:cNvPr id="27" name="Oval 26"/>
            <p:cNvSpPr/>
            <p:nvPr/>
          </p:nvSpPr>
          <p:spPr>
            <a:xfrm>
              <a:off x="634409" y="6583363"/>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7"/>
            <p:cNvGrpSpPr/>
            <p:nvPr/>
          </p:nvGrpSpPr>
          <p:grpSpPr>
            <a:xfrm>
              <a:off x="427294" y="6190047"/>
              <a:ext cx="600751" cy="369656"/>
              <a:chOff x="302804" y="5297926"/>
              <a:chExt cx="600751" cy="369656"/>
            </a:xfrm>
          </p:grpSpPr>
          <p:sp>
            <p:nvSpPr>
              <p:cNvPr id="29" name="Oval 28"/>
              <p:cNvSpPr/>
              <p:nvPr/>
            </p:nvSpPr>
            <p:spPr>
              <a:xfrm>
                <a:off x="509040" y="5467410"/>
                <a:ext cx="186967" cy="20005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30280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16576" y="5297926"/>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72412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8" name="Group 34"/>
          <p:cNvGrpSpPr/>
          <p:nvPr/>
        </p:nvGrpSpPr>
        <p:grpSpPr>
          <a:xfrm>
            <a:off x="3384652" y="3118751"/>
            <a:ext cx="600751" cy="562800"/>
            <a:chOff x="427294" y="6190047"/>
            <a:chExt cx="600751" cy="562800"/>
          </a:xfrm>
        </p:grpSpPr>
        <p:sp>
          <p:nvSpPr>
            <p:cNvPr id="34" name="Oval 33"/>
            <p:cNvSpPr/>
            <p:nvPr/>
          </p:nvSpPr>
          <p:spPr>
            <a:xfrm>
              <a:off x="634409" y="6583363"/>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 name="Group 27"/>
            <p:cNvGrpSpPr/>
            <p:nvPr/>
          </p:nvGrpSpPr>
          <p:grpSpPr>
            <a:xfrm>
              <a:off x="427294" y="6190047"/>
              <a:ext cx="600751" cy="369656"/>
              <a:chOff x="302804" y="5297926"/>
              <a:chExt cx="600751" cy="369656"/>
            </a:xfrm>
          </p:grpSpPr>
          <p:sp>
            <p:nvSpPr>
              <p:cNvPr id="36" name="Oval 35"/>
              <p:cNvSpPr/>
              <p:nvPr/>
            </p:nvSpPr>
            <p:spPr>
              <a:xfrm>
                <a:off x="509040" y="5467410"/>
                <a:ext cx="186967" cy="20005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30280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516576" y="5297926"/>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72412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5" name="Group 34"/>
          <p:cNvGrpSpPr/>
          <p:nvPr/>
        </p:nvGrpSpPr>
        <p:grpSpPr>
          <a:xfrm>
            <a:off x="2699236" y="6253584"/>
            <a:ext cx="600751" cy="562800"/>
            <a:chOff x="427294" y="6190047"/>
            <a:chExt cx="600751" cy="562800"/>
          </a:xfrm>
        </p:grpSpPr>
        <p:sp>
          <p:nvSpPr>
            <p:cNvPr id="41" name="Oval 40"/>
            <p:cNvSpPr/>
            <p:nvPr/>
          </p:nvSpPr>
          <p:spPr>
            <a:xfrm>
              <a:off x="634409" y="6583363"/>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0" name="Group 27"/>
            <p:cNvGrpSpPr/>
            <p:nvPr/>
          </p:nvGrpSpPr>
          <p:grpSpPr>
            <a:xfrm>
              <a:off x="427294" y="6190047"/>
              <a:ext cx="600751" cy="369656"/>
              <a:chOff x="302804" y="5297926"/>
              <a:chExt cx="600751" cy="369656"/>
            </a:xfrm>
          </p:grpSpPr>
          <p:sp>
            <p:nvSpPr>
              <p:cNvPr id="43" name="Oval 42"/>
              <p:cNvSpPr/>
              <p:nvPr/>
            </p:nvSpPr>
            <p:spPr>
              <a:xfrm>
                <a:off x="509040" y="5467410"/>
                <a:ext cx="186967" cy="20005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30280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516576" y="5297926"/>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72412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2" name="Group 34"/>
          <p:cNvGrpSpPr/>
          <p:nvPr/>
        </p:nvGrpSpPr>
        <p:grpSpPr>
          <a:xfrm>
            <a:off x="5366184" y="3498275"/>
            <a:ext cx="600751" cy="562800"/>
            <a:chOff x="427294" y="6190047"/>
            <a:chExt cx="600751" cy="562800"/>
          </a:xfrm>
        </p:grpSpPr>
        <p:sp>
          <p:nvSpPr>
            <p:cNvPr id="48" name="Oval 47"/>
            <p:cNvSpPr/>
            <p:nvPr/>
          </p:nvSpPr>
          <p:spPr>
            <a:xfrm>
              <a:off x="634409" y="6583363"/>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7" name="Group 27"/>
            <p:cNvGrpSpPr/>
            <p:nvPr/>
          </p:nvGrpSpPr>
          <p:grpSpPr>
            <a:xfrm>
              <a:off x="427294" y="6190047"/>
              <a:ext cx="600751" cy="369656"/>
              <a:chOff x="302804" y="5297926"/>
              <a:chExt cx="600751" cy="369656"/>
            </a:xfrm>
          </p:grpSpPr>
          <p:sp>
            <p:nvSpPr>
              <p:cNvPr id="50" name="Oval 49"/>
              <p:cNvSpPr/>
              <p:nvPr/>
            </p:nvSpPr>
            <p:spPr>
              <a:xfrm>
                <a:off x="509040" y="5467410"/>
                <a:ext cx="186967" cy="20005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30280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516576" y="5297926"/>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72412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54" name="Rectangle 3"/>
          <p:cNvSpPr txBox="1">
            <a:spLocks noChangeArrowheads="1"/>
          </p:cNvSpPr>
          <p:nvPr/>
        </p:nvSpPr>
        <p:spPr>
          <a:xfrm>
            <a:off x="457201" y="889015"/>
            <a:ext cx="7873990" cy="254554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8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Sulfates </a:t>
            </a:r>
            <a:r>
              <a:rPr lang="en-US" sz="2400" dirty="0" smtClean="0"/>
              <a:t>decorate exterior of cell, e.g., as </a:t>
            </a:r>
            <a:r>
              <a:rPr lang="en-US" sz="2400" dirty="0" err="1" smtClean="0"/>
              <a:t>heparan</a:t>
            </a:r>
            <a:r>
              <a:rPr lang="en-US" sz="2400" dirty="0" smtClean="0"/>
              <a:t> sulfate </a:t>
            </a:r>
            <a:r>
              <a:rPr lang="en-US" sz="2400" dirty="0" err="1" smtClean="0"/>
              <a:t>proteoglycans</a:t>
            </a:r>
            <a:r>
              <a:rPr lang="en-US" sz="2400" dirty="0" smtClean="0"/>
              <a:t> (</a:t>
            </a:r>
            <a:r>
              <a:rPr lang="en-US" sz="2400" dirty="0" err="1" smtClean="0"/>
              <a:t>HSPGs</a:t>
            </a:r>
            <a:r>
              <a:rPr lang="en-US" sz="2400" dirty="0" smtClean="0"/>
              <a:t>) or as cholesterol sulfate (Ch-S) </a:t>
            </a:r>
          </a:p>
          <a:p>
            <a:pPr marL="342900" marR="0" lvl="0" indent="-342900" algn="l" defTabSz="457200" rtl="0" eaLnBrk="1" fontAlgn="auto" latinLnBrk="0" hangingPunct="1">
              <a:lnSpc>
                <a:spcPct val="8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Sulfates</a:t>
            </a:r>
            <a:r>
              <a:rPr kumimoji="0" lang="en-US" sz="2400" b="0" i="0" u="none" strike="noStrike" kern="1200" cap="none" spc="0" normalizeH="0" noProof="0" dirty="0" smtClean="0">
                <a:ln>
                  <a:noFill/>
                </a:ln>
                <a:solidFill>
                  <a:schemeClr val="tx1"/>
                </a:solidFill>
                <a:effectLst/>
                <a:uLnTx/>
                <a:uFillTx/>
                <a:latin typeface="+mn-lt"/>
                <a:ea typeface="+mn-ea"/>
                <a:cs typeface="+mn-cs"/>
              </a:rPr>
              <a:t> carry negative charge and keep cells from sticking together</a:t>
            </a:r>
          </a:p>
          <a:p>
            <a:pPr marL="342900" marR="0" lvl="0" indent="-342900" algn="l" defTabSz="457200" rtl="0" eaLnBrk="1" fontAlgn="auto" latinLnBrk="0" hangingPunct="1">
              <a:lnSpc>
                <a:spcPct val="80000"/>
              </a:lnSpc>
              <a:spcBef>
                <a:spcPct val="20000"/>
              </a:spcBef>
              <a:spcAft>
                <a:spcPts val="0"/>
              </a:spcAft>
              <a:buClrTx/>
              <a:buSzTx/>
              <a:buFont typeface="Arial"/>
              <a:buChar char="•"/>
              <a:tabLst/>
              <a:defRPr/>
            </a:pPr>
            <a:r>
              <a:rPr lang="en-US" sz="2400" baseline="0" dirty="0" smtClean="0"/>
              <a:t>Sulfate</a:t>
            </a:r>
            <a:r>
              <a:rPr lang="en-US" sz="2400" dirty="0" smtClean="0"/>
              <a:t>s, as </a:t>
            </a:r>
            <a:r>
              <a:rPr lang="en-US" sz="2400" dirty="0" err="1" smtClean="0"/>
              <a:t>kosmotropes</a:t>
            </a:r>
            <a:r>
              <a:rPr lang="en-US" sz="2400" dirty="0" smtClean="0"/>
              <a:t>, create exclusion zone – gel-like environment to protect cell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5" name="TextBox 54"/>
          <p:cNvSpPr txBox="1"/>
          <p:nvPr/>
        </p:nvSpPr>
        <p:spPr>
          <a:xfrm>
            <a:off x="3120556" y="4797316"/>
            <a:ext cx="1983235" cy="461665"/>
          </a:xfrm>
          <a:prstGeom prst="rect">
            <a:avLst/>
          </a:prstGeom>
          <a:noFill/>
        </p:spPr>
        <p:txBody>
          <a:bodyPr wrap="none" rtlCol="0">
            <a:spAutoFit/>
          </a:bodyPr>
          <a:lstStyle/>
          <a:p>
            <a:r>
              <a:rPr lang="en-US" sz="2400" dirty="0" smtClean="0"/>
              <a:t>Red Blood Cell</a:t>
            </a:r>
            <a:endParaRPr lang="en-US" sz="2400" dirty="0"/>
          </a:p>
        </p:txBody>
      </p:sp>
    </p:spTree>
    <p:extLst>
      <p:ext uri="{BB962C8B-B14F-4D97-AF65-F5344CB8AC3E}">
        <p14:creationId xmlns:p14="http://schemas.microsoft.com/office/powerpoint/2010/main" val="17394390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Zeta Potential</a:t>
            </a:r>
            <a:endParaRPr lang="en-US" b="1" dirty="0"/>
          </a:p>
        </p:txBody>
      </p:sp>
      <p:sp>
        <p:nvSpPr>
          <p:cNvPr id="3" name="Content Placeholder 2"/>
          <p:cNvSpPr>
            <a:spLocks noGrp="1"/>
          </p:cNvSpPr>
          <p:nvPr>
            <p:ph idx="1"/>
          </p:nvPr>
        </p:nvSpPr>
        <p:spPr>
          <a:xfrm>
            <a:off x="152406" y="1600200"/>
            <a:ext cx="8991594" cy="4919133"/>
          </a:xfrm>
        </p:spPr>
        <p:txBody>
          <a:bodyPr>
            <a:noAutofit/>
          </a:bodyPr>
          <a:lstStyle/>
          <a:p>
            <a:r>
              <a:rPr lang="en-US" sz="2800" dirty="0" smtClean="0"/>
              <a:t>Zeta potential indicates degree                                                         of repulsion between similarly                                      charged particles in a dispersion                                        (e.g., the blood)</a:t>
            </a:r>
          </a:p>
          <a:p>
            <a:r>
              <a:rPr lang="en-US" sz="2800" dirty="0" smtClean="0"/>
              <a:t>High zeta potential confers stability </a:t>
            </a:r>
          </a:p>
          <a:p>
            <a:pPr lvl="1"/>
            <a:r>
              <a:rPr lang="en-US" sz="2400" dirty="0" err="1" smtClean="0"/>
              <a:t>RBCs</a:t>
            </a:r>
            <a:r>
              <a:rPr lang="en-US" sz="2400" dirty="0" smtClean="0"/>
              <a:t> and platelets resist aggregation</a:t>
            </a:r>
          </a:p>
          <a:p>
            <a:r>
              <a:rPr lang="en-US" sz="2800" dirty="0" smtClean="0"/>
              <a:t>Low zeta potential causes flocculation and coagulation (blood clot)</a:t>
            </a:r>
          </a:p>
          <a:p>
            <a:r>
              <a:rPr lang="en-US" sz="2800" dirty="0" smtClean="0"/>
              <a:t>Proposal: a steady drop in zeta potential in the blood as we age  is the source of many modern diseases</a:t>
            </a:r>
          </a:p>
        </p:txBody>
      </p:sp>
      <p:pic>
        <p:nvPicPr>
          <p:cNvPr id="4" name="Picture 3" descr="red_blood_cells.jpg"/>
          <p:cNvPicPr>
            <a:picLocks noChangeAspect="1"/>
          </p:cNvPicPr>
          <p:nvPr/>
        </p:nvPicPr>
        <p:blipFill>
          <a:blip r:embed="rId2"/>
          <a:stretch>
            <a:fillRect/>
          </a:stretch>
        </p:blipFill>
        <p:spPr>
          <a:xfrm>
            <a:off x="5866108" y="1600200"/>
            <a:ext cx="3040826" cy="2278592"/>
          </a:xfrm>
          <a:prstGeom prst="rect">
            <a:avLst/>
          </a:prstGeom>
        </p:spPr>
      </p:pic>
    </p:spTree>
    <p:extLst>
      <p:ext uri="{BB962C8B-B14F-4D97-AF65-F5344CB8AC3E}">
        <p14:creationId xmlns:p14="http://schemas.microsoft.com/office/powerpoint/2010/main" val="36524170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Grounding the Human Body      Reduces Blood Viscosity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549401"/>
            <a:ext cx="7806267" cy="4953000"/>
          </a:xfrm>
        </p:spPr>
        <p:txBody>
          <a:bodyPr>
            <a:normAutofit fontScale="92500" lnSpcReduction="10000"/>
          </a:bodyPr>
          <a:lstStyle/>
          <a:p>
            <a:r>
              <a:rPr lang="en-US" dirty="0" smtClean="0"/>
              <a:t>Blood viscosity is strongly                        influenced by the surface charge                        on the suspended particles                                               (like </a:t>
            </a:r>
            <a:r>
              <a:rPr lang="en-US" dirty="0" err="1" smtClean="0"/>
              <a:t>RBCs</a:t>
            </a:r>
            <a:r>
              <a:rPr lang="en-US" dirty="0" smtClean="0"/>
              <a:t>)</a:t>
            </a:r>
          </a:p>
          <a:p>
            <a:r>
              <a:rPr lang="en-US" dirty="0" smtClean="0"/>
              <a:t>A higher repulsive surface charge                          increases spacing between </a:t>
            </a:r>
            <a:r>
              <a:rPr lang="en-US" dirty="0" err="1" smtClean="0"/>
              <a:t>RBCs</a:t>
            </a:r>
            <a:r>
              <a:rPr lang="en-US" dirty="0" smtClean="0"/>
              <a:t>, reduces clumping, lowers viscosity, and lowers peripheral resistance to flow (blood pressure)</a:t>
            </a:r>
          </a:p>
          <a:p>
            <a:r>
              <a:rPr lang="en-US" dirty="0" smtClean="0"/>
              <a:t>Grounding transfers electrons from soil to the body</a:t>
            </a:r>
          </a:p>
          <a:p>
            <a:pPr lvl="1"/>
            <a:r>
              <a:rPr lang="en-US" dirty="0" smtClean="0"/>
              <a:t>Increases zeta potential, lowers blood viscosity                                </a:t>
            </a:r>
          </a:p>
        </p:txBody>
      </p:sp>
      <p:sp>
        <p:nvSpPr>
          <p:cNvPr id="4" name="TextBox 3"/>
          <p:cNvSpPr txBox="1"/>
          <p:nvPr/>
        </p:nvSpPr>
        <p:spPr>
          <a:xfrm>
            <a:off x="1117600" y="6468535"/>
            <a:ext cx="7913269" cy="400110"/>
          </a:xfrm>
          <a:prstGeom prst="rect">
            <a:avLst/>
          </a:prstGeom>
          <a:noFill/>
        </p:spPr>
        <p:txBody>
          <a:bodyPr wrap="none" rtlCol="0">
            <a:spAutoFit/>
          </a:bodyPr>
          <a:lstStyle/>
          <a:p>
            <a:r>
              <a:rPr lang="en-US" sz="2000" dirty="0" smtClean="0">
                <a:solidFill>
                  <a:srgbClr val="FF0000"/>
                </a:solidFill>
              </a:rPr>
              <a:t>*</a:t>
            </a:r>
            <a:r>
              <a:rPr lang="en-US" sz="2000" dirty="0" smtClean="0"/>
              <a:t>G. Chevalier et al., J Alternative and Complementary Medicine, 1–9, 2012 </a:t>
            </a:r>
            <a:endParaRPr lang="en-US" sz="2000" dirty="0"/>
          </a:p>
        </p:txBody>
      </p:sp>
      <p:pic>
        <p:nvPicPr>
          <p:cNvPr id="5" name="Picture 4" descr="barefoot.jpg"/>
          <p:cNvPicPr>
            <a:picLocks noChangeAspect="1"/>
          </p:cNvPicPr>
          <p:nvPr/>
        </p:nvPicPr>
        <p:blipFill>
          <a:blip r:embed="rId2"/>
          <a:stretch>
            <a:fillRect/>
          </a:stretch>
        </p:blipFill>
        <p:spPr>
          <a:xfrm>
            <a:off x="6501353" y="1568450"/>
            <a:ext cx="2312440" cy="2258483"/>
          </a:xfrm>
          <a:prstGeom prst="rect">
            <a:avLst/>
          </a:prstGeom>
        </p:spPr>
      </p:pic>
    </p:spTree>
    <p:extLst>
      <p:ext uri="{BB962C8B-B14F-4D97-AF65-F5344CB8AC3E}">
        <p14:creationId xmlns:p14="http://schemas.microsoft.com/office/powerpoint/2010/main" val="21938674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68999" cy="1143000"/>
          </a:xfrm>
        </p:spPr>
        <p:txBody>
          <a:bodyPr>
            <a:normAutofit fontScale="90000"/>
          </a:bodyPr>
          <a:lstStyle/>
          <a:p>
            <a:r>
              <a:rPr lang="en-US" b="1" dirty="0" smtClean="0"/>
              <a:t>Negative Charge Builds on Artery Wall</a:t>
            </a:r>
            <a:r>
              <a:rPr lang="en-US" b="1" dirty="0" smtClean="0">
                <a:solidFill>
                  <a:srgbClr val="FF0000"/>
                </a:solidFill>
              </a:rPr>
              <a:t>*</a:t>
            </a:r>
            <a:endParaRPr lang="en-US" b="1" dirty="0">
              <a:solidFill>
                <a:srgbClr val="FF0000"/>
              </a:solidFill>
            </a:endParaRPr>
          </a:p>
        </p:txBody>
      </p:sp>
      <p:grpSp>
        <p:nvGrpSpPr>
          <p:cNvPr id="3" name="Group 75"/>
          <p:cNvGrpSpPr/>
          <p:nvPr/>
        </p:nvGrpSpPr>
        <p:grpSpPr>
          <a:xfrm>
            <a:off x="1206484" y="1894471"/>
            <a:ext cx="6946900" cy="3118890"/>
            <a:chOff x="1206484" y="1894471"/>
            <a:chExt cx="6946900" cy="3118890"/>
          </a:xfrm>
        </p:grpSpPr>
        <p:grpSp>
          <p:nvGrpSpPr>
            <p:cNvPr id="23" name="Group 77"/>
            <p:cNvGrpSpPr/>
            <p:nvPr/>
          </p:nvGrpSpPr>
          <p:grpSpPr>
            <a:xfrm>
              <a:off x="1206484" y="1894471"/>
              <a:ext cx="6946900" cy="3065448"/>
              <a:chOff x="1206484" y="1894471"/>
              <a:chExt cx="6946900" cy="3065448"/>
            </a:xfrm>
          </p:grpSpPr>
          <p:grpSp>
            <p:nvGrpSpPr>
              <p:cNvPr id="24" name="Group 78"/>
              <p:cNvGrpSpPr/>
              <p:nvPr/>
            </p:nvGrpSpPr>
            <p:grpSpPr>
              <a:xfrm>
                <a:off x="1206484" y="1894471"/>
                <a:ext cx="6946900" cy="3065448"/>
                <a:chOff x="1739900" y="3106752"/>
                <a:chExt cx="6946900" cy="3065448"/>
              </a:xfrm>
            </p:grpSpPr>
            <p:sp>
              <p:nvSpPr>
                <p:cNvPr id="4" name="Freeform 3"/>
                <p:cNvSpPr/>
                <p:nvPr/>
              </p:nvSpPr>
              <p:spPr>
                <a:xfrm>
                  <a:off x="1739900" y="3291417"/>
                  <a:ext cx="6794500" cy="1420283"/>
                </a:xfrm>
                <a:custGeom>
                  <a:avLst/>
                  <a:gdLst>
                    <a:gd name="connsiteX0" fmla="*/ 0 w 6794500"/>
                    <a:gd name="connsiteY0" fmla="*/ 353483 h 1420283"/>
                    <a:gd name="connsiteX1" fmla="*/ 355600 w 6794500"/>
                    <a:gd name="connsiteY1" fmla="*/ 213783 h 1420283"/>
                    <a:gd name="connsiteX2" fmla="*/ 1092200 w 6794500"/>
                    <a:gd name="connsiteY2" fmla="*/ 23283 h 1420283"/>
                    <a:gd name="connsiteX3" fmla="*/ 2743200 w 6794500"/>
                    <a:gd name="connsiteY3" fmla="*/ 353483 h 1420283"/>
                    <a:gd name="connsiteX4" fmla="*/ 4572000 w 6794500"/>
                    <a:gd name="connsiteY4" fmla="*/ 1102783 h 1420283"/>
                    <a:gd name="connsiteX5" fmla="*/ 6794500 w 6794500"/>
                    <a:gd name="connsiteY5" fmla="*/ 1420283 h 142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0" h="1420283">
                      <a:moveTo>
                        <a:pt x="0" y="353483"/>
                      </a:moveTo>
                      <a:cubicBezTo>
                        <a:pt x="86783" y="311149"/>
                        <a:pt x="173567" y="268816"/>
                        <a:pt x="355600" y="213783"/>
                      </a:cubicBezTo>
                      <a:cubicBezTo>
                        <a:pt x="537633" y="158750"/>
                        <a:pt x="694267" y="0"/>
                        <a:pt x="1092200" y="23283"/>
                      </a:cubicBezTo>
                      <a:cubicBezTo>
                        <a:pt x="1490133" y="46566"/>
                        <a:pt x="2163233" y="173566"/>
                        <a:pt x="2743200" y="353483"/>
                      </a:cubicBezTo>
                      <a:cubicBezTo>
                        <a:pt x="3323167" y="533400"/>
                        <a:pt x="3896783" y="924983"/>
                        <a:pt x="4572000" y="1102783"/>
                      </a:cubicBezTo>
                      <a:cubicBezTo>
                        <a:pt x="5247217" y="1280583"/>
                        <a:pt x="6794500" y="1420283"/>
                        <a:pt x="6794500" y="142028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1892300" y="4751917"/>
                  <a:ext cx="6794500" cy="1420283"/>
                </a:xfrm>
                <a:custGeom>
                  <a:avLst/>
                  <a:gdLst>
                    <a:gd name="connsiteX0" fmla="*/ 0 w 6794500"/>
                    <a:gd name="connsiteY0" fmla="*/ 353483 h 1420283"/>
                    <a:gd name="connsiteX1" fmla="*/ 355600 w 6794500"/>
                    <a:gd name="connsiteY1" fmla="*/ 213783 h 1420283"/>
                    <a:gd name="connsiteX2" fmla="*/ 1092200 w 6794500"/>
                    <a:gd name="connsiteY2" fmla="*/ 23283 h 1420283"/>
                    <a:gd name="connsiteX3" fmla="*/ 2743200 w 6794500"/>
                    <a:gd name="connsiteY3" fmla="*/ 353483 h 1420283"/>
                    <a:gd name="connsiteX4" fmla="*/ 4572000 w 6794500"/>
                    <a:gd name="connsiteY4" fmla="*/ 1102783 h 1420283"/>
                    <a:gd name="connsiteX5" fmla="*/ 6794500 w 6794500"/>
                    <a:gd name="connsiteY5" fmla="*/ 1420283 h 142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0" h="1420283">
                      <a:moveTo>
                        <a:pt x="0" y="353483"/>
                      </a:moveTo>
                      <a:cubicBezTo>
                        <a:pt x="86783" y="311149"/>
                        <a:pt x="173567" y="268816"/>
                        <a:pt x="355600" y="213783"/>
                      </a:cubicBezTo>
                      <a:cubicBezTo>
                        <a:pt x="537633" y="158750"/>
                        <a:pt x="694267" y="0"/>
                        <a:pt x="1092200" y="23283"/>
                      </a:cubicBezTo>
                      <a:cubicBezTo>
                        <a:pt x="1490133" y="46566"/>
                        <a:pt x="2163233" y="173566"/>
                        <a:pt x="2743200" y="353483"/>
                      </a:cubicBezTo>
                      <a:cubicBezTo>
                        <a:pt x="3323167" y="533400"/>
                        <a:pt x="3896783" y="924983"/>
                        <a:pt x="4572000" y="1102783"/>
                      </a:cubicBezTo>
                      <a:cubicBezTo>
                        <a:pt x="5247217" y="1280583"/>
                        <a:pt x="6794500" y="1420283"/>
                        <a:pt x="6794500" y="142028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3" name="Group 22"/>
                <p:cNvGrpSpPr/>
                <p:nvPr/>
              </p:nvGrpSpPr>
              <p:grpSpPr>
                <a:xfrm>
                  <a:off x="2085965" y="3251200"/>
                  <a:ext cx="1541133" cy="1597227"/>
                  <a:chOff x="2289165" y="3276600"/>
                  <a:chExt cx="1541133" cy="1597227"/>
                </a:xfrm>
              </p:grpSpPr>
              <p:sp>
                <p:nvSpPr>
                  <p:cNvPr id="6" name="Oval 5"/>
                  <p:cNvSpPr/>
                  <p:nvPr/>
                </p:nvSpPr>
                <p:spPr>
                  <a:xfrm>
                    <a:off x="2527300" y="3670300"/>
                    <a:ext cx="1041400" cy="8763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959100" y="4350607"/>
                    <a:ext cx="294597" cy="523220"/>
                  </a:xfrm>
                  <a:prstGeom prst="rect">
                    <a:avLst/>
                  </a:prstGeom>
                  <a:noFill/>
                </p:spPr>
                <p:txBody>
                  <a:bodyPr wrap="none" rtlCol="0">
                    <a:spAutoFit/>
                  </a:bodyPr>
                  <a:lstStyle/>
                  <a:p>
                    <a:r>
                      <a:rPr lang="en-US" sz="2800" dirty="0" smtClean="0"/>
                      <a:t>-</a:t>
                    </a:r>
                    <a:endParaRPr lang="en-US" sz="2800" dirty="0"/>
                  </a:p>
                </p:txBody>
              </p:sp>
              <p:sp>
                <p:nvSpPr>
                  <p:cNvPr id="8" name="TextBox 7"/>
                  <p:cNvSpPr txBox="1"/>
                  <p:nvPr/>
                </p:nvSpPr>
                <p:spPr>
                  <a:xfrm>
                    <a:off x="3517900" y="3992487"/>
                    <a:ext cx="294597" cy="523220"/>
                  </a:xfrm>
                  <a:prstGeom prst="rect">
                    <a:avLst/>
                  </a:prstGeom>
                  <a:noFill/>
                </p:spPr>
                <p:txBody>
                  <a:bodyPr wrap="none" rtlCol="0">
                    <a:spAutoFit/>
                  </a:bodyPr>
                  <a:lstStyle/>
                  <a:p>
                    <a:r>
                      <a:rPr lang="en-US" sz="2800" dirty="0" smtClean="0"/>
                      <a:t>-</a:t>
                    </a:r>
                    <a:endParaRPr lang="en-US" sz="2800" dirty="0"/>
                  </a:p>
                </p:txBody>
              </p:sp>
              <p:sp>
                <p:nvSpPr>
                  <p:cNvPr id="9" name="TextBox 8"/>
                  <p:cNvSpPr txBox="1"/>
                  <p:nvPr/>
                </p:nvSpPr>
                <p:spPr>
                  <a:xfrm>
                    <a:off x="3253697" y="4284990"/>
                    <a:ext cx="294597" cy="523220"/>
                  </a:xfrm>
                  <a:prstGeom prst="rect">
                    <a:avLst/>
                  </a:prstGeom>
                  <a:noFill/>
                </p:spPr>
                <p:txBody>
                  <a:bodyPr wrap="none" rtlCol="0">
                    <a:spAutoFit/>
                  </a:bodyPr>
                  <a:lstStyle/>
                  <a:p>
                    <a:r>
                      <a:rPr lang="en-US" sz="2800" dirty="0" smtClean="0"/>
                      <a:t>-</a:t>
                    </a:r>
                    <a:endParaRPr lang="en-US" sz="2800" dirty="0"/>
                  </a:p>
                </p:txBody>
              </p:sp>
              <p:sp>
                <p:nvSpPr>
                  <p:cNvPr id="10" name="TextBox 9"/>
                  <p:cNvSpPr txBox="1"/>
                  <p:nvPr/>
                </p:nvSpPr>
                <p:spPr>
                  <a:xfrm>
                    <a:off x="3459501" y="3563610"/>
                    <a:ext cx="294597" cy="523220"/>
                  </a:xfrm>
                  <a:prstGeom prst="rect">
                    <a:avLst/>
                  </a:prstGeom>
                  <a:noFill/>
                </p:spPr>
                <p:txBody>
                  <a:bodyPr wrap="none" rtlCol="0">
                    <a:spAutoFit/>
                  </a:bodyPr>
                  <a:lstStyle/>
                  <a:p>
                    <a:r>
                      <a:rPr lang="en-US" sz="2800" dirty="0" smtClean="0"/>
                      <a:t>-</a:t>
                    </a:r>
                    <a:endParaRPr lang="en-US" sz="2800" dirty="0"/>
                  </a:p>
                </p:txBody>
              </p:sp>
              <p:sp>
                <p:nvSpPr>
                  <p:cNvPr id="11" name="TextBox 10"/>
                  <p:cNvSpPr txBox="1"/>
                  <p:nvPr/>
                </p:nvSpPr>
                <p:spPr>
                  <a:xfrm>
                    <a:off x="2959100" y="3276600"/>
                    <a:ext cx="294597" cy="523220"/>
                  </a:xfrm>
                  <a:prstGeom prst="rect">
                    <a:avLst/>
                  </a:prstGeom>
                  <a:noFill/>
                </p:spPr>
                <p:txBody>
                  <a:bodyPr wrap="none" rtlCol="0">
                    <a:spAutoFit/>
                  </a:bodyPr>
                  <a:lstStyle/>
                  <a:p>
                    <a:r>
                      <a:rPr lang="en-US" sz="2800" dirty="0" smtClean="0"/>
                      <a:t>-</a:t>
                    </a:r>
                    <a:endParaRPr lang="en-US" sz="2800" dirty="0"/>
                  </a:p>
                </p:txBody>
              </p:sp>
              <p:sp>
                <p:nvSpPr>
                  <p:cNvPr id="12" name="TextBox 11"/>
                  <p:cNvSpPr txBox="1"/>
                  <p:nvPr/>
                </p:nvSpPr>
                <p:spPr>
                  <a:xfrm>
                    <a:off x="2380001" y="3558520"/>
                    <a:ext cx="294597" cy="523220"/>
                  </a:xfrm>
                  <a:prstGeom prst="rect">
                    <a:avLst/>
                  </a:prstGeom>
                  <a:noFill/>
                </p:spPr>
                <p:txBody>
                  <a:bodyPr wrap="none" rtlCol="0">
                    <a:spAutoFit/>
                  </a:bodyPr>
                  <a:lstStyle/>
                  <a:p>
                    <a:r>
                      <a:rPr lang="en-US" sz="2800" dirty="0" smtClean="0"/>
                      <a:t>-</a:t>
                    </a:r>
                    <a:endParaRPr lang="en-US" sz="2800" dirty="0"/>
                  </a:p>
                </p:txBody>
              </p:sp>
              <p:sp>
                <p:nvSpPr>
                  <p:cNvPr id="13" name="TextBox 12"/>
                  <p:cNvSpPr txBox="1"/>
                  <p:nvPr/>
                </p:nvSpPr>
                <p:spPr>
                  <a:xfrm>
                    <a:off x="2441565" y="4215997"/>
                    <a:ext cx="294597" cy="523220"/>
                  </a:xfrm>
                  <a:prstGeom prst="rect">
                    <a:avLst/>
                  </a:prstGeom>
                  <a:noFill/>
                </p:spPr>
                <p:txBody>
                  <a:bodyPr wrap="none" rtlCol="0">
                    <a:spAutoFit/>
                  </a:bodyPr>
                  <a:lstStyle/>
                  <a:p>
                    <a:r>
                      <a:rPr lang="en-US" sz="2800" dirty="0" smtClean="0"/>
                      <a:t>-</a:t>
                    </a:r>
                    <a:endParaRPr lang="en-US" sz="2800" dirty="0"/>
                  </a:p>
                </p:txBody>
              </p:sp>
              <p:sp>
                <p:nvSpPr>
                  <p:cNvPr id="14" name="TextBox 13"/>
                  <p:cNvSpPr txBox="1"/>
                  <p:nvPr/>
                </p:nvSpPr>
                <p:spPr>
                  <a:xfrm>
                    <a:off x="3136900" y="3302000"/>
                    <a:ext cx="294597" cy="523220"/>
                  </a:xfrm>
                  <a:prstGeom prst="rect">
                    <a:avLst/>
                  </a:prstGeom>
                  <a:noFill/>
                </p:spPr>
                <p:txBody>
                  <a:bodyPr wrap="none" rtlCol="0">
                    <a:spAutoFit/>
                  </a:bodyPr>
                  <a:lstStyle/>
                  <a:p>
                    <a:r>
                      <a:rPr lang="en-US" sz="2800" dirty="0" smtClean="0"/>
                      <a:t>-</a:t>
                    </a:r>
                    <a:endParaRPr lang="en-US" sz="2800" dirty="0"/>
                  </a:p>
                </p:txBody>
              </p:sp>
              <p:sp>
                <p:nvSpPr>
                  <p:cNvPr id="15" name="TextBox 14"/>
                  <p:cNvSpPr txBox="1"/>
                  <p:nvPr/>
                </p:nvSpPr>
                <p:spPr>
                  <a:xfrm>
                    <a:off x="3289300" y="3403600"/>
                    <a:ext cx="294597" cy="523220"/>
                  </a:xfrm>
                  <a:prstGeom prst="rect">
                    <a:avLst/>
                  </a:prstGeom>
                  <a:noFill/>
                </p:spPr>
                <p:txBody>
                  <a:bodyPr wrap="none" rtlCol="0">
                    <a:spAutoFit/>
                  </a:bodyPr>
                  <a:lstStyle/>
                  <a:p>
                    <a:r>
                      <a:rPr lang="en-US" sz="2800" dirty="0" smtClean="0"/>
                      <a:t>-</a:t>
                    </a:r>
                    <a:endParaRPr lang="en-US" sz="2800" dirty="0"/>
                  </a:p>
                </p:txBody>
              </p:sp>
              <p:sp>
                <p:nvSpPr>
                  <p:cNvPr id="16" name="TextBox 15"/>
                  <p:cNvSpPr txBox="1"/>
                  <p:nvPr/>
                </p:nvSpPr>
                <p:spPr>
                  <a:xfrm>
                    <a:off x="3390900" y="4182987"/>
                    <a:ext cx="294597" cy="523220"/>
                  </a:xfrm>
                  <a:prstGeom prst="rect">
                    <a:avLst/>
                  </a:prstGeom>
                  <a:noFill/>
                </p:spPr>
                <p:txBody>
                  <a:bodyPr wrap="none" rtlCol="0">
                    <a:spAutoFit/>
                  </a:bodyPr>
                  <a:lstStyle/>
                  <a:p>
                    <a:r>
                      <a:rPr lang="en-US" sz="2800" dirty="0" smtClean="0"/>
                      <a:t>-</a:t>
                    </a:r>
                    <a:endParaRPr lang="en-US" sz="2800" dirty="0"/>
                  </a:p>
                </p:txBody>
              </p:sp>
              <p:sp>
                <p:nvSpPr>
                  <p:cNvPr id="17" name="TextBox 16"/>
                  <p:cNvSpPr txBox="1"/>
                  <p:nvPr/>
                </p:nvSpPr>
                <p:spPr>
                  <a:xfrm>
                    <a:off x="2527299" y="3380317"/>
                    <a:ext cx="294597" cy="523220"/>
                  </a:xfrm>
                  <a:prstGeom prst="rect">
                    <a:avLst/>
                  </a:prstGeom>
                  <a:noFill/>
                </p:spPr>
                <p:txBody>
                  <a:bodyPr wrap="none" rtlCol="0">
                    <a:spAutoFit/>
                  </a:bodyPr>
                  <a:lstStyle/>
                  <a:p>
                    <a:r>
                      <a:rPr lang="en-US" sz="2800" dirty="0" smtClean="0"/>
                      <a:t>-</a:t>
                    </a:r>
                    <a:endParaRPr lang="en-US" sz="2800" dirty="0"/>
                  </a:p>
                </p:txBody>
              </p:sp>
              <p:sp>
                <p:nvSpPr>
                  <p:cNvPr id="18" name="TextBox 17"/>
                  <p:cNvSpPr txBox="1"/>
                  <p:nvPr/>
                </p:nvSpPr>
                <p:spPr>
                  <a:xfrm>
                    <a:off x="2289165" y="3873097"/>
                    <a:ext cx="294597" cy="523220"/>
                  </a:xfrm>
                  <a:prstGeom prst="rect">
                    <a:avLst/>
                  </a:prstGeom>
                  <a:noFill/>
                </p:spPr>
                <p:txBody>
                  <a:bodyPr wrap="none" rtlCol="0">
                    <a:spAutoFit/>
                  </a:bodyPr>
                  <a:lstStyle/>
                  <a:p>
                    <a:r>
                      <a:rPr lang="en-US" sz="2800" dirty="0" smtClean="0"/>
                      <a:t>-</a:t>
                    </a:r>
                    <a:endParaRPr lang="en-US" sz="2800" dirty="0"/>
                  </a:p>
                </p:txBody>
              </p:sp>
              <p:sp>
                <p:nvSpPr>
                  <p:cNvPr id="19" name="TextBox 18"/>
                  <p:cNvSpPr txBox="1"/>
                  <p:nvPr/>
                </p:nvSpPr>
                <p:spPr>
                  <a:xfrm>
                    <a:off x="2352665" y="4063597"/>
                    <a:ext cx="294597" cy="523220"/>
                  </a:xfrm>
                  <a:prstGeom prst="rect">
                    <a:avLst/>
                  </a:prstGeom>
                  <a:noFill/>
                </p:spPr>
                <p:txBody>
                  <a:bodyPr wrap="none" rtlCol="0">
                    <a:spAutoFit/>
                  </a:bodyPr>
                  <a:lstStyle/>
                  <a:p>
                    <a:r>
                      <a:rPr lang="en-US" sz="2800" dirty="0" smtClean="0"/>
                      <a:t>-</a:t>
                    </a:r>
                    <a:endParaRPr lang="en-US" sz="2800" dirty="0"/>
                  </a:p>
                </p:txBody>
              </p:sp>
              <p:sp>
                <p:nvSpPr>
                  <p:cNvPr id="20" name="TextBox 19"/>
                  <p:cNvSpPr txBox="1"/>
                  <p:nvPr/>
                </p:nvSpPr>
                <p:spPr>
                  <a:xfrm>
                    <a:off x="2720965" y="4342997"/>
                    <a:ext cx="294597" cy="523220"/>
                  </a:xfrm>
                  <a:prstGeom prst="rect">
                    <a:avLst/>
                  </a:prstGeom>
                  <a:noFill/>
                </p:spPr>
                <p:txBody>
                  <a:bodyPr wrap="none" rtlCol="0">
                    <a:spAutoFit/>
                  </a:bodyPr>
                  <a:lstStyle/>
                  <a:p>
                    <a:r>
                      <a:rPr lang="en-US" sz="2800" dirty="0" smtClean="0"/>
                      <a:t>-</a:t>
                    </a:r>
                    <a:endParaRPr lang="en-US" sz="2800" dirty="0"/>
                  </a:p>
                </p:txBody>
              </p:sp>
              <p:sp>
                <p:nvSpPr>
                  <p:cNvPr id="21" name="TextBox 20"/>
                  <p:cNvSpPr txBox="1"/>
                  <p:nvPr/>
                </p:nvSpPr>
                <p:spPr>
                  <a:xfrm>
                    <a:off x="2717799" y="3316817"/>
                    <a:ext cx="294597" cy="523220"/>
                  </a:xfrm>
                  <a:prstGeom prst="rect">
                    <a:avLst/>
                  </a:prstGeom>
                  <a:noFill/>
                </p:spPr>
                <p:txBody>
                  <a:bodyPr wrap="none" rtlCol="0">
                    <a:spAutoFit/>
                  </a:bodyPr>
                  <a:lstStyle/>
                  <a:p>
                    <a:r>
                      <a:rPr lang="en-US" sz="2800" dirty="0" smtClean="0"/>
                      <a:t>-</a:t>
                    </a:r>
                    <a:endParaRPr lang="en-US" sz="2800" dirty="0"/>
                  </a:p>
                </p:txBody>
              </p:sp>
              <p:sp>
                <p:nvSpPr>
                  <p:cNvPr id="22" name="TextBox 21"/>
                  <p:cNvSpPr txBox="1"/>
                  <p:nvPr/>
                </p:nvSpPr>
                <p:spPr>
                  <a:xfrm>
                    <a:off x="3535701" y="3830310"/>
                    <a:ext cx="294597" cy="523220"/>
                  </a:xfrm>
                  <a:prstGeom prst="rect">
                    <a:avLst/>
                  </a:prstGeom>
                  <a:noFill/>
                </p:spPr>
                <p:txBody>
                  <a:bodyPr wrap="none" rtlCol="0">
                    <a:spAutoFit/>
                  </a:bodyPr>
                  <a:lstStyle/>
                  <a:p>
                    <a:r>
                      <a:rPr lang="en-US" sz="2800" dirty="0" smtClean="0"/>
                      <a:t>-</a:t>
                    </a:r>
                    <a:endParaRPr lang="en-US" sz="2800" dirty="0"/>
                  </a:p>
                </p:txBody>
              </p:sp>
            </p:grpSp>
            <p:sp>
              <p:nvSpPr>
                <p:cNvPr id="25" name="Oval 24"/>
                <p:cNvSpPr/>
                <p:nvPr/>
              </p:nvSpPr>
              <p:spPr>
                <a:xfrm>
                  <a:off x="4889500" y="4295120"/>
                  <a:ext cx="1041400" cy="8763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5321300" y="4975427"/>
                  <a:ext cx="294597" cy="523220"/>
                </a:xfrm>
                <a:prstGeom prst="rect">
                  <a:avLst/>
                </a:prstGeom>
                <a:noFill/>
              </p:spPr>
              <p:txBody>
                <a:bodyPr wrap="none" rtlCol="0">
                  <a:spAutoFit/>
                </a:bodyPr>
                <a:lstStyle/>
                <a:p>
                  <a:r>
                    <a:rPr lang="en-US" sz="2800" dirty="0" smtClean="0"/>
                    <a:t>-</a:t>
                  </a:r>
                  <a:endParaRPr lang="en-US" sz="2800" dirty="0"/>
                </a:p>
              </p:txBody>
            </p:sp>
            <p:sp>
              <p:nvSpPr>
                <p:cNvPr id="27" name="TextBox 26"/>
                <p:cNvSpPr txBox="1"/>
                <p:nvPr/>
              </p:nvSpPr>
              <p:spPr>
                <a:xfrm>
                  <a:off x="5880100" y="4617307"/>
                  <a:ext cx="294597" cy="523220"/>
                </a:xfrm>
                <a:prstGeom prst="rect">
                  <a:avLst/>
                </a:prstGeom>
                <a:noFill/>
              </p:spPr>
              <p:txBody>
                <a:bodyPr wrap="none" rtlCol="0">
                  <a:spAutoFit/>
                </a:bodyPr>
                <a:lstStyle/>
                <a:p>
                  <a:r>
                    <a:rPr lang="en-US" sz="2800" dirty="0" smtClean="0"/>
                    <a:t>-</a:t>
                  </a:r>
                  <a:endParaRPr lang="en-US" sz="2800" dirty="0"/>
                </a:p>
              </p:txBody>
            </p:sp>
            <p:sp>
              <p:nvSpPr>
                <p:cNvPr id="28" name="TextBox 27"/>
                <p:cNvSpPr txBox="1"/>
                <p:nvPr/>
              </p:nvSpPr>
              <p:spPr>
                <a:xfrm>
                  <a:off x="5615897" y="4909810"/>
                  <a:ext cx="294597" cy="523220"/>
                </a:xfrm>
                <a:prstGeom prst="rect">
                  <a:avLst/>
                </a:prstGeom>
                <a:noFill/>
              </p:spPr>
              <p:txBody>
                <a:bodyPr wrap="none" rtlCol="0">
                  <a:spAutoFit/>
                </a:bodyPr>
                <a:lstStyle/>
                <a:p>
                  <a:r>
                    <a:rPr lang="en-US" sz="2800" dirty="0" smtClean="0"/>
                    <a:t>-</a:t>
                  </a:r>
                  <a:endParaRPr lang="en-US" sz="2800" dirty="0"/>
                </a:p>
              </p:txBody>
            </p:sp>
            <p:sp>
              <p:nvSpPr>
                <p:cNvPr id="29" name="TextBox 28"/>
                <p:cNvSpPr txBox="1"/>
                <p:nvPr/>
              </p:nvSpPr>
              <p:spPr>
                <a:xfrm>
                  <a:off x="5821701" y="4188430"/>
                  <a:ext cx="294597" cy="523220"/>
                </a:xfrm>
                <a:prstGeom prst="rect">
                  <a:avLst/>
                </a:prstGeom>
                <a:noFill/>
              </p:spPr>
              <p:txBody>
                <a:bodyPr wrap="none" rtlCol="0">
                  <a:spAutoFit/>
                </a:bodyPr>
                <a:lstStyle/>
                <a:p>
                  <a:r>
                    <a:rPr lang="en-US" sz="2800" dirty="0" smtClean="0"/>
                    <a:t>-</a:t>
                  </a:r>
                  <a:endParaRPr lang="en-US" sz="2800" dirty="0"/>
                </a:p>
              </p:txBody>
            </p:sp>
            <p:sp>
              <p:nvSpPr>
                <p:cNvPr id="30" name="TextBox 29"/>
                <p:cNvSpPr txBox="1"/>
                <p:nvPr/>
              </p:nvSpPr>
              <p:spPr>
                <a:xfrm>
                  <a:off x="5321300" y="3901420"/>
                  <a:ext cx="294597" cy="523220"/>
                </a:xfrm>
                <a:prstGeom prst="rect">
                  <a:avLst/>
                </a:prstGeom>
                <a:noFill/>
              </p:spPr>
              <p:txBody>
                <a:bodyPr wrap="none" rtlCol="0">
                  <a:spAutoFit/>
                </a:bodyPr>
                <a:lstStyle/>
                <a:p>
                  <a:r>
                    <a:rPr lang="en-US" sz="2800" dirty="0" smtClean="0"/>
                    <a:t>-</a:t>
                  </a:r>
                  <a:endParaRPr lang="en-US" sz="2800" dirty="0"/>
                </a:p>
              </p:txBody>
            </p:sp>
            <p:sp>
              <p:nvSpPr>
                <p:cNvPr id="31" name="TextBox 30"/>
                <p:cNvSpPr txBox="1"/>
                <p:nvPr/>
              </p:nvSpPr>
              <p:spPr>
                <a:xfrm>
                  <a:off x="4742201" y="4183340"/>
                  <a:ext cx="294597" cy="523220"/>
                </a:xfrm>
                <a:prstGeom prst="rect">
                  <a:avLst/>
                </a:prstGeom>
                <a:noFill/>
              </p:spPr>
              <p:txBody>
                <a:bodyPr wrap="none" rtlCol="0">
                  <a:spAutoFit/>
                </a:bodyPr>
                <a:lstStyle/>
                <a:p>
                  <a:r>
                    <a:rPr lang="en-US" sz="2800" dirty="0" smtClean="0"/>
                    <a:t>-</a:t>
                  </a:r>
                  <a:endParaRPr lang="en-US" sz="2800" dirty="0"/>
                </a:p>
              </p:txBody>
            </p:sp>
            <p:sp>
              <p:nvSpPr>
                <p:cNvPr id="32" name="TextBox 31"/>
                <p:cNvSpPr txBox="1"/>
                <p:nvPr/>
              </p:nvSpPr>
              <p:spPr>
                <a:xfrm>
                  <a:off x="4803765" y="4840817"/>
                  <a:ext cx="294597" cy="523220"/>
                </a:xfrm>
                <a:prstGeom prst="rect">
                  <a:avLst/>
                </a:prstGeom>
                <a:noFill/>
              </p:spPr>
              <p:txBody>
                <a:bodyPr wrap="none" rtlCol="0">
                  <a:spAutoFit/>
                </a:bodyPr>
                <a:lstStyle/>
                <a:p>
                  <a:r>
                    <a:rPr lang="en-US" sz="2800" dirty="0" smtClean="0"/>
                    <a:t>-</a:t>
                  </a:r>
                  <a:endParaRPr lang="en-US" sz="2800" dirty="0"/>
                </a:p>
              </p:txBody>
            </p:sp>
            <p:sp>
              <p:nvSpPr>
                <p:cNvPr id="34" name="TextBox 33"/>
                <p:cNvSpPr txBox="1"/>
                <p:nvPr/>
              </p:nvSpPr>
              <p:spPr>
                <a:xfrm>
                  <a:off x="5651500" y="4028420"/>
                  <a:ext cx="294597" cy="523220"/>
                </a:xfrm>
                <a:prstGeom prst="rect">
                  <a:avLst/>
                </a:prstGeom>
                <a:noFill/>
              </p:spPr>
              <p:txBody>
                <a:bodyPr wrap="none" rtlCol="0">
                  <a:spAutoFit/>
                </a:bodyPr>
                <a:lstStyle/>
                <a:p>
                  <a:r>
                    <a:rPr lang="en-US" sz="2800" dirty="0" smtClean="0"/>
                    <a:t>-</a:t>
                  </a:r>
                  <a:endParaRPr lang="en-US" sz="2800" dirty="0"/>
                </a:p>
              </p:txBody>
            </p:sp>
            <p:sp>
              <p:nvSpPr>
                <p:cNvPr id="37" name="TextBox 36"/>
                <p:cNvSpPr txBox="1"/>
                <p:nvPr/>
              </p:nvSpPr>
              <p:spPr>
                <a:xfrm>
                  <a:off x="4651365" y="4497917"/>
                  <a:ext cx="294597" cy="523220"/>
                </a:xfrm>
                <a:prstGeom prst="rect">
                  <a:avLst/>
                </a:prstGeom>
                <a:noFill/>
              </p:spPr>
              <p:txBody>
                <a:bodyPr wrap="none" rtlCol="0">
                  <a:spAutoFit/>
                </a:bodyPr>
                <a:lstStyle/>
                <a:p>
                  <a:r>
                    <a:rPr lang="en-US" sz="2800" dirty="0" smtClean="0"/>
                    <a:t>-</a:t>
                  </a:r>
                  <a:endParaRPr lang="en-US" sz="2800" dirty="0"/>
                </a:p>
              </p:txBody>
            </p:sp>
            <p:sp>
              <p:nvSpPr>
                <p:cNvPr id="39" name="TextBox 38"/>
                <p:cNvSpPr txBox="1"/>
                <p:nvPr/>
              </p:nvSpPr>
              <p:spPr>
                <a:xfrm>
                  <a:off x="5083165" y="4967817"/>
                  <a:ext cx="294597" cy="523220"/>
                </a:xfrm>
                <a:prstGeom prst="rect">
                  <a:avLst/>
                </a:prstGeom>
                <a:noFill/>
              </p:spPr>
              <p:txBody>
                <a:bodyPr wrap="none" rtlCol="0">
                  <a:spAutoFit/>
                </a:bodyPr>
                <a:lstStyle/>
                <a:p>
                  <a:r>
                    <a:rPr lang="en-US" sz="2800" dirty="0" smtClean="0"/>
                    <a:t>-</a:t>
                  </a:r>
                  <a:endParaRPr lang="en-US" sz="2800" dirty="0"/>
                </a:p>
              </p:txBody>
            </p:sp>
            <p:sp>
              <p:nvSpPr>
                <p:cNvPr id="40" name="TextBox 39"/>
                <p:cNvSpPr txBox="1"/>
                <p:nvPr/>
              </p:nvSpPr>
              <p:spPr>
                <a:xfrm>
                  <a:off x="5079999" y="3941637"/>
                  <a:ext cx="294597" cy="523220"/>
                </a:xfrm>
                <a:prstGeom prst="rect">
                  <a:avLst/>
                </a:prstGeom>
                <a:noFill/>
              </p:spPr>
              <p:txBody>
                <a:bodyPr wrap="none" rtlCol="0">
                  <a:spAutoFit/>
                </a:bodyPr>
                <a:lstStyle/>
                <a:p>
                  <a:r>
                    <a:rPr lang="en-US" sz="2800" dirty="0" smtClean="0"/>
                    <a:t>-</a:t>
                  </a:r>
                  <a:endParaRPr lang="en-US" sz="2800" dirty="0"/>
                </a:p>
              </p:txBody>
            </p:sp>
            <p:sp>
              <p:nvSpPr>
                <p:cNvPr id="43" name="Oval 42"/>
                <p:cNvSpPr/>
                <p:nvPr/>
              </p:nvSpPr>
              <p:spPr>
                <a:xfrm>
                  <a:off x="7180602" y="4856087"/>
                  <a:ext cx="1041400" cy="8763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8171202" y="5178274"/>
                  <a:ext cx="294597" cy="523220"/>
                </a:xfrm>
                <a:prstGeom prst="rect">
                  <a:avLst/>
                </a:prstGeom>
                <a:noFill/>
              </p:spPr>
              <p:txBody>
                <a:bodyPr wrap="none" rtlCol="0">
                  <a:spAutoFit/>
                </a:bodyPr>
                <a:lstStyle/>
                <a:p>
                  <a:r>
                    <a:rPr lang="en-US" sz="2800" dirty="0" smtClean="0"/>
                    <a:t>-</a:t>
                  </a:r>
                  <a:endParaRPr lang="en-US" sz="2800" dirty="0"/>
                </a:p>
              </p:txBody>
            </p:sp>
            <p:sp>
              <p:nvSpPr>
                <p:cNvPr id="46" name="TextBox 45"/>
                <p:cNvSpPr txBox="1"/>
                <p:nvPr/>
              </p:nvSpPr>
              <p:spPr>
                <a:xfrm>
                  <a:off x="7906999" y="5470777"/>
                  <a:ext cx="294597" cy="523220"/>
                </a:xfrm>
                <a:prstGeom prst="rect">
                  <a:avLst/>
                </a:prstGeom>
                <a:noFill/>
              </p:spPr>
              <p:txBody>
                <a:bodyPr wrap="none" rtlCol="0">
                  <a:spAutoFit/>
                </a:bodyPr>
                <a:lstStyle/>
                <a:p>
                  <a:r>
                    <a:rPr lang="en-US" sz="2800" dirty="0" smtClean="0"/>
                    <a:t>-</a:t>
                  </a:r>
                  <a:endParaRPr lang="en-US" sz="2800" dirty="0"/>
                </a:p>
              </p:txBody>
            </p:sp>
            <p:sp>
              <p:nvSpPr>
                <p:cNvPr id="47" name="TextBox 46"/>
                <p:cNvSpPr txBox="1"/>
                <p:nvPr/>
              </p:nvSpPr>
              <p:spPr>
                <a:xfrm>
                  <a:off x="8112803" y="4749397"/>
                  <a:ext cx="294597" cy="523220"/>
                </a:xfrm>
                <a:prstGeom prst="rect">
                  <a:avLst/>
                </a:prstGeom>
                <a:noFill/>
              </p:spPr>
              <p:txBody>
                <a:bodyPr wrap="none" rtlCol="0">
                  <a:spAutoFit/>
                </a:bodyPr>
                <a:lstStyle/>
                <a:p>
                  <a:r>
                    <a:rPr lang="en-US" sz="2800" dirty="0" smtClean="0"/>
                    <a:t>-</a:t>
                  </a:r>
                  <a:endParaRPr lang="en-US" sz="2800" dirty="0"/>
                </a:p>
              </p:txBody>
            </p:sp>
            <p:sp>
              <p:nvSpPr>
                <p:cNvPr id="48" name="TextBox 47"/>
                <p:cNvSpPr txBox="1"/>
                <p:nvPr/>
              </p:nvSpPr>
              <p:spPr>
                <a:xfrm>
                  <a:off x="7612402" y="4462387"/>
                  <a:ext cx="294597" cy="523220"/>
                </a:xfrm>
                <a:prstGeom prst="rect">
                  <a:avLst/>
                </a:prstGeom>
                <a:noFill/>
              </p:spPr>
              <p:txBody>
                <a:bodyPr wrap="none" rtlCol="0">
                  <a:spAutoFit/>
                </a:bodyPr>
                <a:lstStyle/>
                <a:p>
                  <a:r>
                    <a:rPr lang="en-US" sz="2800" dirty="0" smtClean="0"/>
                    <a:t>-</a:t>
                  </a:r>
                  <a:endParaRPr lang="en-US" sz="2800" dirty="0"/>
                </a:p>
              </p:txBody>
            </p:sp>
            <p:sp>
              <p:nvSpPr>
                <p:cNvPr id="50" name="TextBox 49"/>
                <p:cNvSpPr txBox="1"/>
                <p:nvPr/>
              </p:nvSpPr>
              <p:spPr>
                <a:xfrm>
                  <a:off x="6931703" y="4985607"/>
                  <a:ext cx="294597" cy="523220"/>
                </a:xfrm>
                <a:prstGeom prst="rect">
                  <a:avLst/>
                </a:prstGeom>
                <a:noFill/>
              </p:spPr>
              <p:txBody>
                <a:bodyPr wrap="none" rtlCol="0">
                  <a:spAutoFit/>
                </a:bodyPr>
                <a:lstStyle/>
                <a:p>
                  <a:r>
                    <a:rPr lang="en-US" sz="2800" dirty="0" smtClean="0"/>
                    <a:t>-</a:t>
                  </a:r>
                  <a:endParaRPr lang="en-US" sz="2800" dirty="0"/>
                </a:p>
              </p:txBody>
            </p:sp>
            <p:sp>
              <p:nvSpPr>
                <p:cNvPr id="54" name="TextBox 53"/>
                <p:cNvSpPr txBox="1"/>
                <p:nvPr/>
              </p:nvSpPr>
              <p:spPr>
                <a:xfrm>
                  <a:off x="7180601" y="4566104"/>
                  <a:ext cx="294597" cy="523220"/>
                </a:xfrm>
                <a:prstGeom prst="rect">
                  <a:avLst/>
                </a:prstGeom>
                <a:noFill/>
              </p:spPr>
              <p:txBody>
                <a:bodyPr wrap="none" rtlCol="0">
                  <a:spAutoFit/>
                </a:bodyPr>
                <a:lstStyle/>
                <a:p>
                  <a:r>
                    <a:rPr lang="en-US" sz="2800" dirty="0" smtClean="0"/>
                    <a:t>-</a:t>
                  </a:r>
                  <a:endParaRPr lang="en-US" sz="2800" dirty="0"/>
                </a:p>
              </p:txBody>
            </p:sp>
            <p:sp>
              <p:nvSpPr>
                <p:cNvPr id="57" name="TextBox 56"/>
                <p:cNvSpPr txBox="1"/>
                <p:nvPr/>
              </p:nvSpPr>
              <p:spPr>
                <a:xfrm>
                  <a:off x="7374267" y="5528784"/>
                  <a:ext cx="294597" cy="523220"/>
                </a:xfrm>
                <a:prstGeom prst="rect">
                  <a:avLst/>
                </a:prstGeom>
                <a:noFill/>
              </p:spPr>
              <p:txBody>
                <a:bodyPr wrap="none" rtlCol="0">
                  <a:spAutoFit/>
                </a:bodyPr>
                <a:lstStyle/>
                <a:p>
                  <a:r>
                    <a:rPr lang="en-US" sz="2800" dirty="0" smtClean="0"/>
                    <a:t>-</a:t>
                  </a:r>
                  <a:endParaRPr lang="en-US" sz="2800" dirty="0"/>
                </a:p>
              </p:txBody>
            </p:sp>
            <p:cxnSp>
              <p:nvCxnSpPr>
                <p:cNvPr id="67" name="Straight Arrow Connector 66"/>
                <p:cNvCxnSpPr/>
                <p:nvPr/>
              </p:nvCxnSpPr>
              <p:spPr>
                <a:xfrm rot="10800000" flipH="1">
                  <a:off x="2933699" y="3106752"/>
                  <a:ext cx="179455" cy="4314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rot="10800000" flipH="1">
                  <a:off x="5615897" y="3917925"/>
                  <a:ext cx="193028" cy="2870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rot="10800000" flipH="1">
                  <a:off x="7810485" y="4462387"/>
                  <a:ext cx="193028" cy="2870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rot="16200000" flipH="1">
                  <a:off x="2656076" y="4813642"/>
                  <a:ext cx="319615" cy="1199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rot="16200000" flipH="1">
                  <a:off x="5231006" y="5430902"/>
                  <a:ext cx="319615" cy="1199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rot="16200000" flipH="1">
                  <a:off x="7392260" y="5952410"/>
                  <a:ext cx="319615" cy="1199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9" name="TextBox 58"/>
              <p:cNvSpPr txBox="1"/>
              <p:nvPr/>
            </p:nvSpPr>
            <p:spPr>
              <a:xfrm>
                <a:off x="7470097" y="3336148"/>
                <a:ext cx="278892" cy="461665"/>
              </a:xfrm>
              <a:prstGeom prst="rect">
                <a:avLst/>
              </a:prstGeom>
              <a:noFill/>
            </p:spPr>
            <p:txBody>
              <a:bodyPr wrap="none" rtlCol="0">
                <a:spAutoFit/>
              </a:bodyPr>
              <a:lstStyle/>
              <a:p>
                <a:r>
                  <a:rPr lang="en-US" sz="2400" dirty="0" smtClean="0"/>
                  <a:t>-</a:t>
                </a:r>
                <a:endParaRPr lang="en-US" dirty="0"/>
              </a:p>
            </p:txBody>
          </p:sp>
          <p:sp>
            <p:nvSpPr>
              <p:cNvPr id="66" name="TextBox 65"/>
              <p:cNvSpPr txBox="1"/>
              <p:nvPr/>
            </p:nvSpPr>
            <p:spPr>
              <a:xfrm>
                <a:off x="4208785" y="2435023"/>
                <a:ext cx="278892" cy="461665"/>
              </a:xfrm>
              <a:prstGeom prst="rect">
                <a:avLst/>
              </a:prstGeom>
              <a:noFill/>
            </p:spPr>
            <p:txBody>
              <a:bodyPr wrap="none" rtlCol="0">
                <a:spAutoFit/>
              </a:bodyPr>
              <a:lstStyle/>
              <a:p>
                <a:r>
                  <a:rPr lang="en-US" sz="2400" dirty="0" smtClean="0"/>
                  <a:t>-</a:t>
                </a:r>
                <a:endParaRPr lang="en-US" dirty="0"/>
              </a:p>
            </p:txBody>
          </p:sp>
          <p:sp>
            <p:nvSpPr>
              <p:cNvPr id="71" name="TextBox 70"/>
              <p:cNvSpPr txBox="1"/>
              <p:nvPr/>
            </p:nvSpPr>
            <p:spPr>
              <a:xfrm>
                <a:off x="3003336" y="3266930"/>
                <a:ext cx="278892" cy="461665"/>
              </a:xfrm>
              <a:prstGeom prst="rect">
                <a:avLst/>
              </a:prstGeom>
              <a:noFill/>
            </p:spPr>
            <p:txBody>
              <a:bodyPr wrap="none" rtlCol="0">
                <a:spAutoFit/>
              </a:bodyPr>
              <a:lstStyle/>
              <a:p>
                <a:r>
                  <a:rPr lang="en-US" sz="2400" dirty="0" smtClean="0"/>
                  <a:t>-</a:t>
                </a:r>
                <a:endParaRPr lang="en-US" dirty="0"/>
              </a:p>
            </p:txBody>
          </p:sp>
        </p:grpSp>
        <p:sp>
          <p:nvSpPr>
            <p:cNvPr id="77" name="TextBox 76"/>
            <p:cNvSpPr txBox="1"/>
            <p:nvPr/>
          </p:nvSpPr>
          <p:spPr>
            <a:xfrm>
              <a:off x="2781284" y="3268536"/>
              <a:ext cx="278892" cy="461665"/>
            </a:xfrm>
            <a:prstGeom prst="rect">
              <a:avLst/>
            </a:prstGeom>
            <a:noFill/>
          </p:spPr>
          <p:txBody>
            <a:bodyPr wrap="none" rtlCol="0">
              <a:spAutoFit/>
            </a:bodyPr>
            <a:lstStyle/>
            <a:p>
              <a:r>
                <a:rPr lang="en-US" sz="2400" dirty="0" smtClean="0"/>
                <a:t>-</a:t>
              </a:r>
              <a:endParaRPr lang="en-US" dirty="0"/>
            </a:p>
          </p:txBody>
        </p:sp>
        <p:sp>
          <p:nvSpPr>
            <p:cNvPr id="78" name="TextBox 77"/>
            <p:cNvSpPr txBox="1"/>
            <p:nvPr/>
          </p:nvSpPr>
          <p:spPr>
            <a:xfrm>
              <a:off x="3250422" y="3339359"/>
              <a:ext cx="278892" cy="461665"/>
            </a:xfrm>
            <a:prstGeom prst="rect">
              <a:avLst/>
            </a:prstGeom>
            <a:noFill/>
          </p:spPr>
          <p:txBody>
            <a:bodyPr wrap="none" rtlCol="0">
              <a:spAutoFit/>
            </a:bodyPr>
            <a:lstStyle/>
            <a:p>
              <a:r>
                <a:rPr lang="en-US" sz="2400" dirty="0" smtClean="0"/>
                <a:t>-</a:t>
              </a:r>
              <a:endParaRPr lang="en-US" dirty="0"/>
            </a:p>
          </p:txBody>
        </p:sp>
        <p:sp>
          <p:nvSpPr>
            <p:cNvPr id="79" name="TextBox 78"/>
            <p:cNvSpPr txBox="1"/>
            <p:nvPr/>
          </p:nvSpPr>
          <p:spPr>
            <a:xfrm>
              <a:off x="3110976" y="2130441"/>
              <a:ext cx="278892" cy="461665"/>
            </a:xfrm>
            <a:prstGeom prst="rect">
              <a:avLst/>
            </a:prstGeom>
            <a:noFill/>
          </p:spPr>
          <p:txBody>
            <a:bodyPr wrap="none" rtlCol="0">
              <a:spAutoFit/>
            </a:bodyPr>
            <a:lstStyle/>
            <a:p>
              <a:r>
                <a:rPr lang="en-US" sz="2400" dirty="0" smtClean="0"/>
                <a:t>-</a:t>
              </a:r>
              <a:endParaRPr lang="en-US" dirty="0"/>
            </a:p>
          </p:txBody>
        </p:sp>
        <p:sp>
          <p:nvSpPr>
            <p:cNvPr id="80" name="TextBox 79"/>
            <p:cNvSpPr txBox="1"/>
            <p:nvPr/>
          </p:nvSpPr>
          <p:spPr>
            <a:xfrm>
              <a:off x="3723357" y="3466581"/>
              <a:ext cx="278892" cy="461665"/>
            </a:xfrm>
            <a:prstGeom prst="rect">
              <a:avLst/>
            </a:prstGeom>
            <a:noFill/>
          </p:spPr>
          <p:txBody>
            <a:bodyPr wrap="none" rtlCol="0">
              <a:spAutoFit/>
            </a:bodyPr>
            <a:lstStyle/>
            <a:p>
              <a:r>
                <a:rPr lang="en-US" sz="2400" dirty="0" smtClean="0"/>
                <a:t>-</a:t>
              </a:r>
              <a:endParaRPr lang="en-US" dirty="0"/>
            </a:p>
          </p:txBody>
        </p:sp>
        <p:sp>
          <p:nvSpPr>
            <p:cNvPr id="81" name="TextBox 80"/>
            <p:cNvSpPr txBox="1"/>
            <p:nvPr/>
          </p:nvSpPr>
          <p:spPr>
            <a:xfrm>
              <a:off x="1616049" y="3396043"/>
              <a:ext cx="278892" cy="461665"/>
            </a:xfrm>
            <a:prstGeom prst="rect">
              <a:avLst/>
            </a:prstGeom>
            <a:noFill/>
          </p:spPr>
          <p:txBody>
            <a:bodyPr wrap="none" rtlCol="0">
              <a:spAutoFit/>
            </a:bodyPr>
            <a:lstStyle/>
            <a:p>
              <a:r>
                <a:rPr lang="en-US" sz="2400" dirty="0" smtClean="0"/>
                <a:t>-</a:t>
              </a:r>
              <a:endParaRPr lang="en-US" dirty="0"/>
            </a:p>
          </p:txBody>
        </p:sp>
        <p:sp>
          <p:nvSpPr>
            <p:cNvPr id="82" name="TextBox 81"/>
            <p:cNvSpPr txBox="1"/>
            <p:nvPr/>
          </p:nvSpPr>
          <p:spPr>
            <a:xfrm>
              <a:off x="3457419" y="3415378"/>
              <a:ext cx="278892" cy="461665"/>
            </a:xfrm>
            <a:prstGeom prst="rect">
              <a:avLst/>
            </a:prstGeom>
            <a:noFill/>
          </p:spPr>
          <p:txBody>
            <a:bodyPr wrap="none" rtlCol="0">
              <a:spAutoFit/>
            </a:bodyPr>
            <a:lstStyle/>
            <a:p>
              <a:r>
                <a:rPr lang="en-US" sz="2400" dirty="0" smtClean="0"/>
                <a:t>-</a:t>
              </a:r>
              <a:endParaRPr lang="en-US" dirty="0"/>
            </a:p>
          </p:txBody>
        </p:sp>
        <p:sp>
          <p:nvSpPr>
            <p:cNvPr id="83" name="TextBox 82"/>
            <p:cNvSpPr txBox="1"/>
            <p:nvPr/>
          </p:nvSpPr>
          <p:spPr>
            <a:xfrm>
              <a:off x="3839057" y="2267691"/>
              <a:ext cx="278892" cy="461665"/>
            </a:xfrm>
            <a:prstGeom prst="rect">
              <a:avLst/>
            </a:prstGeom>
            <a:noFill/>
          </p:spPr>
          <p:txBody>
            <a:bodyPr wrap="none" rtlCol="0">
              <a:spAutoFit/>
            </a:bodyPr>
            <a:lstStyle/>
            <a:p>
              <a:r>
                <a:rPr lang="en-US" sz="2400" dirty="0" smtClean="0"/>
                <a:t>-</a:t>
              </a:r>
              <a:endParaRPr lang="en-US" dirty="0"/>
            </a:p>
          </p:txBody>
        </p:sp>
        <p:sp>
          <p:nvSpPr>
            <p:cNvPr id="84" name="TextBox 83"/>
            <p:cNvSpPr txBox="1"/>
            <p:nvPr/>
          </p:nvSpPr>
          <p:spPr>
            <a:xfrm>
              <a:off x="2847281" y="2037266"/>
              <a:ext cx="278892" cy="461665"/>
            </a:xfrm>
            <a:prstGeom prst="rect">
              <a:avLst/>
            </a:prstGeom>
            <a:noFill/>
          </p:spPr>
          <p:txBody>
            <a:bodyPr wrap="none" rtlCol="0">
              <a:spAutoFit/>
            </a:bodyPr>
            <a:lstStyle/>
            <a:p>
              <a:r>
                <a:rPr lang="en-US" sz="2400" dirty="0" smtClean="0"/>
                <a:t>-</a:t>
              </a:r>
              <a:endParaRPr lang="en-US" dirty="0"/>
            </a:p>
          </p:txBody>
        </p:sp>
        <p:sp>
          <p:nvSpPr>
            <p:cNvPr id="85" name="TextBox 84"/>
            <p:cNvSpPr txBox="1"/>
            <p:nvPr/>
          </p:nvSpPr>
          <p:spPr>
            <a:xfrm>
              <a:off x="5670479" y="4278756"/>
              <a:ext cx="278892" cy="461665"/>
            </a:xfrm>
            <a:prstGeom prst="rect">
              <a:avLst/>
            </a:prstGeom>
            <a:noFill/>
          </p:spPr>
          <p:txBody>
            <a:bodyPr wrap="none" rtlCol="0">
              <a:spAutoFit/>
            </a:bodyPr>
            <a:lstStyle/>
            <a:p>
              <a:r>
                <a:rPr lang="en-US" sz="2400" dirty="0" smtClean="0"/>
                <a:t>-</a:t>
              </a:r>
              <a:endParaRPr lang="en-US" dirty="0"/>
            </a:p>
          </p:txBody>
        </p:sp>
        <p:sp>
          <p:nvSpPr>
            <p:cNvPr id="86" name="TextBox 85"/>
            <p:cNvSpPr txBox="1"/>
            <p:nvPr/>
          </p:nvSpPr>
          <p:spPr>
            <a:xfrm>
              <a:off x="5377078" y="4151756"/>
              <a:ext cx="278892" cy="461665"/>
            </a:xfrm>
            <a:prstGeom prst="rect">
              <a:avLst/>
            </a:prstGeom>
            <a:noFill/>
          </p:spPr>
          <p:txBody>
            <a:bodyPr wrap="none" rtlCol="0">
              <a:spAutoFit/>
            </a:bodyPr>
            <a:lstStyle/>
            <a:p>
              <a:r>
                <a:rPr lang="en-US" sz="2400" dirty="0" smtClean="0"/>
                <a:t>-</a:t>
              </a:r>
              <a:endParaRPr lang="en-US" dirty="0"/>
            </a:p>
          </p:txBody>
        </p:sp>
        <p:sp>
          <p:nvSpPr>
            <p:cNvPr id="87" name="TextBox 86"/>
            <p:cNvSpPr txBox="1"/>
            <p:nvPr/>
          </p:nvSpPr>
          <p:spPr>
            <a:xfrm>
              <a:off x="5809925" y="3025724"/>
              <a:ext cx="278892" cy="461665"/>
            </a:xfrm>
            <a:prstGeom prst="rect">
              <a:avLst/>
            </a:prstGeom>
            <a:noFill/>
          </p:spPr>
          <p:txBody>
            <a:bodyPr wrap="none" rtlCol="0">
              <a:spAutoFit/>
            </a:bodyPr>
            <a:lstStyle/>
            <a:p>
              <a:r>
                <a:rPr lang="en-US" sz="2400" dirty="0" smtClean="0"/>
                <a:t>-</a:t>
              </a:r>
              <a:endParaRPr lang="en-US" dirty="0"/>
            </a:p>
          </p:txBody>
        </p:sp>
        <p:sp>
          <p:nvSpPr>
            <p:cNvPr id="88" name="TextBox 87"/>
            <p:cNvSpPr txBox="1"/>
            <p:nvPr/>
          </p:nvSpPr>
          <p:spPr>
            <a:xfrm>
              <a:off x="5784017" y="2943361"/>
              <a:ext cx="278892" cy="461665"/>
            </a:xfrm>
            <a:prstGeom prst="rect">
              <a:avLst/>
            </a:prstGeom>
            <a:noFill/>
          </p:spPr>
          <p:txBody>
            <a:bodyPr wrap="none" rtlCol="0">
              <a:spAutoFit/>
            </a:bodyPr>
            <a:lstStyle/>
            <a:p>
              <a:r>
                <a:rPr lang="en-US" sz="2400" dirty="0" smtClean="0"/>
                <a:t>-</a:t>
              </a:r>
              <a:endParaRPr lang="en-US" dirty="0"/>
            </a:p>
          </p:txBody>
        </p:sp>
        <p:sp>
          <p:nvSpPr>
            <p:cNvPr id="89" name="TextBox 88"/>
            <p:cNvSpPr txBox="1"/>
            <p:nvPr/>
          </p:nvSpPr>
          <p:spPr>
            <a:xfrm>
              <a:off x="5949371" y="4286366"/>
              <a:ext cx="278892" cy="461665"/>
            </a:xfrm>
            <a:prstGeom prst="rect">
              <a:avLst/>
            </a:prstGeom>
            <a:noFill/>
          </p:spPr>
          <p:txBody>
            <a:bodyPr wrap="none" rtlCol="0">
              <a:spAutoFit/>
            </a:bodyPr>
            <a:lstStyle/>
            <a:p>
              <a:r>
                <a:rPr lang="en-US" sz="2400" dirty="0" smtClean="0"/>
                <a:t>-</a:t>
              </a:r>
              <a:endParaRPr lang="en-US" dirty="0"/>
            </a:p>
          </p:txBody>
        </p:sp>
        <p:sp>
          <p:nvSpPr>
            <p:cNvPr id="90" name="TextBox 89"/>
            <p:cNvSpPr txBox="1"/>
            <p:nvPr/>
          </p:nvSpPr>
          <p:spPr>
            <a:xfrm>
              <a:off x="6507155" y="3182141"/>
              <a:ext cx="278892" cy="461665"/>
            </a:xfrm>
            <a:prstGeom prst="rect">
              <a:avLst/>
            </a:prstGeom>
            <a:noFill/>
          </p:spPr>
          <p:txBody>
            <a:bodyPr wrap="none" rtlCol="0">
              <a:spAutoFit/>
            </a:bodyPr>
            <a:lstStyle/>
            <a:p>
              <a:r>
                <a:rPr lang="en-US" sz="2400" dirty="0" smtClean="0"/>
                <a:t>-</a:t>
              </a:r>
              <a:endParaRPr lang="en-US" dirty="0"/>
            </a:p>
          </p:txBody>
        </p:sp>
        <p:sp>
          <p:nvSpPr>
            <p:cNvPr id="91" name="TextBox 90"/>
            <p:cNvSpPr txBox="1"/>
            <p:nvPr/>
          </p:nvSpPr>
          <p:spPr>
            <a:xfrm>
              <a:off x="6228263" y="3094802"/>
              <a:ext cx="278892" cy="461665"/>
            </a:xfrm>
            <a:prstGeom prst="rect">
              <a:avLst/>
            </a:prstGeom>
            <a:noFill/>
          </p:spPr>
          <p:txBody>
            <a:bodyPr wrap="none" rtlCol="0">
              <a:spAutoFit/>
            </a:bodyPr>
            <a:lstStyle/>
            <a:p>
              <a:r>
                <a:rPr lang="en-US" sz="2400" dirty="0" smtClean="0"/>
                <a:t>-</a:t>
              </a:r>
              <a:endParaRPr lang="en-US" dirty="0"/>
            </a:p>
          </p:txBody>
        </p:sp>
        <p:sp>
          <p:nvSpPr>
            <p:cNvPr id="92" name="TextBox 91"/>
            <p:cNvSpPr txBox="1"/>
            <p:nvPr/>
          </p:nvSpPr>
          <p:spPr>
            <a:xfrm>
              <a:off x="5670479" y="3025724"/>
              <a:ext cx="278892" cy="461665"/>
            </a:xfrm>
            <a:prstGeom prst="rect">
              <a:avLst/>
            </a:prstGeom>
            <a:noFill/>
          </p:spPr>
          <p:txBody>
            <a:bodyPr wrap="none" rtlCol="0">
              <a:spAutoFit/>
            </a:bodyPr>
            <a:lstStyle/>
            <a:p>
              <a:r>
                <a:rPr lang="en-US" sz="2400" dirty="0" smtClean="0"/>
                <a:t>-</a:t>
              </a:r>
              <a:endParaRPr lang="en-US" dirty="0"/>
            </a:p>
          </p:txBody>
        </p:sp>
        <p:sp>
          <p:nvSpPr>
            <p:cNvPr id="93" name="TextBox 92"/>
            <p:cNvSpPr txBox="1"/>
            <p:nvPr/>
          </p:nvSpPr>
          <p:spPr>
            <a:xfrm>
              <a:off x="4069339" y="3620301"/>
              <a:ext cx="278892" cy="461665"/>
            </a:xfrm>
            <a:prstGeom prst="rect">
              <a:avLst/>
            </a:prstGeom>
            <a:noFill/>
          </p:spPr>
          <p:txBody>
            <a:bodyPr wrap="none" rtlCol="0">
              <a:spAutoFit/>
            </a:bodyPr>
            <a:lstStyle/>
            <a:p>
              <a:r>
                <a:rPr lang="en-US" sz="2400" dirty="0" smtClean="0"/>
                <a:t>-</a:t>
              </a:r>
              <a:endParaRPr lang="en-US" dirty="0"/>
            </a:p>
          </p:txBody>
        </p:sp>
        <p:sp>
          <p:nvSpPr>
            <p:cNvPr id="94" name="TextBox 93"/>
            <p:cNvSpPr txBox="1"/>
            <p:nvPr/>
          </p:nvSpPr>
          <p:spPr>
            <a:xfrm>
              <a:off x="6380663" y="4366317"/>
              <a:ext cx="278892" cy="461665"/>
            </a:xfrm>
            <a:prstGeom prst="rect">
              <a:avLst/>
            </a:prstGeom>
            <a:noFill/>
          </p:spPr>
          <p:txBody>
            <a:bodyPr wrap="none" rtlCol="0">
              <a:spAutoFit/>
            </a:bodyPr>
            <a:lstStyle/>
            <a:p>
              <a:r>
                <a:rPr lang="en-US" sz="2400" dirty="0" smtClean="0"/>
                <a:t>-</a:t>
              </a:r>
              <a:endParaRPr lang="en-US" dirty="0"/>
            </a:p>
          </p:txBody>
        </p:sp>
        <p:sp>
          <p:nvSpPr>
            <p:cNvPr id="95" name="TextBox 94"/>
            <p:cNvSpPr txBox="1"/>
            <p:nvPr/>
          </p:nvSpPr>
          <p:spPr>
            <a:xfrm>
              <a:off x="3441714" y="2194878"/>
              <a:ext cx="294597" cy="461665"/>
            </a:xfrm>
            <a:prstGeom prst="rect">
              <a:avLst/>
            </a:prstGeom>
            <a:noFill/>
          </p:spPr>
          <p:txBody>
            <a:bodyPr wrap="square" rtlCol="0">
              <a:spAutoFit/>
            </a:bodyPr>
            <a:lstStyle/>
            <a:p>
              <a:r>
                <a:rPr lang="en-US" sz="2400" dirty="0" smtClean="0"/>
                <a:t>-</a:t>
              </a:r>
              <a:endParaRPr lang="en-US" dirty="0"/>
            </a:p>
          </p:txBody>
        </p:sp>
        <p:sp>
          <p:nvSpPr>
            <p:cNvPr id="96" name="TextBox 95"/>
            <p:cNvSpPr txBox="1"/>
            <p:nvPr/>
          </p:nvSpPr>
          <p:spPr>
            <a:xfrm>
              <a:off x="7526660" y="4551696"/>
              <a:ext cx="278892" cy="461665"/>
            </a:xfrm>
            <a:prstGeom prst="rect">
              <a:avLst/>
            </a:prstGeom>
            <a:noFill/>
          </p:spPr>
          <p:txBody>
            <a:bodyPr wrap="none" rtlCol="0">
              <a:spAutoFit/>
            </a:bodyPr>
            <a:lstStyle/>
            <a:p>
              <a:r>
                <a:rPr lang="en-US" sz="2400" dirty="0" smtClean="0"/>
                <a:t>-</a:t>
              </a:r>
              <a:endParaRPr lang="en-US" dirty="0"/>
            </a:p>
          </p:txBody>
        </p:sp>
      </p:grpSp>
      <p:sp>
        <p:nvSpPr>
          <p:cNvPr id="97" name="TextBox 96"/>
          <p:cNvSpPr txBox="1"/>
          <p:nvPr/>
        </p:nvSpPr>
        <p:spPr>
          <a:xfrm>
            <a:off x="605984" y="5025986"/>
            <a:ext cx="7547400" cy="1384995"/>
          </a:xfrm>
          <a:prstGeom prst="rect">
            <a:avLst/>
          </a:prstGeom>
          <a:noFill/>
        </p:spPr>
        <p:txBody>
          <a:bodyPr wrap="square" rtlCol="0">
            <a:spAutoFit/>
          </a:bodyPr>
          <a:lstStyle/>
          <a:p>
            <a:r>
              <a:rPr lang="en-US" sz="2800" dirty="0" smtClean="0"/>
              <a:t>Red blood cells export cholesterol sulfate to the artery wall, supplying it with cholesterol, sulfate, and negative charge </a:t>
            </a:r>
            <a:endParaRPr lang="en-US" sz="2800" dirty="0"/>
          </a:p>
        </p:txBody>
      </p:sp>
      <p:sp>
        <p:nvSpPr>
          <p:cNvPr id="35" name="TextBox 34"/>
          <p:cNvSpPr txBox="1"/>
          <p:nvPr/>
        </p:nvSpPr>
        <p:spPr>
          <a:xfrm>
            <a:off x="3495898" y="6369617"/>
            <a:ext cx="5730680" cy="461665"/>
          </a:xfrm>
          <a:prstGeom prst="rect">
            <a:avLst/>
          </a:prstGeom>
          <a:noFill/>
        </p:spPr>
        <p:txBody>
          <a:bodyPr wrap="none" rtlCol="0">
            <a:spAutoFit/>
          </a:bodyPr>
          <a:lstStyle/>
          <a:p>
            <a:r>
              <a:rPr lang="en-US" sz="2400" dirty="0" smtClean="0">
                <a:solidFill>
                  <a:srgbClr val="FF0000"/>
                </a:solidFill>
              </a:rPr>
              <a:t>*</a:t>
            </a:r>
            <a:r>
              <a:rPr lang="en-US" sz="2000" dirty="0" smtClean="0"/>
              <a:t> Davidson and Seneff, </a:t>
            </a:r>
            <a:r>
              <a:rPr lang="pl-PL" sz="2000" dirty="0" err="1"/>
              <a:t>Entropy</a:t>
            </a:r>
            <a:r>
              <a:rPr lang="pl-PL" sz="2000" dirty="0"/>
              <a:t> 14, 1399-1442, 2012.</a:t>
            </a:r>
            <a:endParaRPr lang="en-US" sz="2000" dirty="0"/>
          </a:p>
        </p:txBody>
      </p:sp>
    </p:spTree>
    <p:extLst>
      <p:ext uri="{BB962C8B-B14F-4D97-AF65-F5344CB8AC3E}">
        <p14:creationId xmlns:p14="http://schemas.microsoft.com/office/powerpoint/2010/main" val="420662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Battery!</a:t>
            </a:r>
            <a:endParaRPr lang="en-US" b="1" dirty="0"/>
          </a:p>
        </p:txBody>
      </p:sp>
      <p:sp>
        <p:nvSpPr>
          <p:cNvPr id="3" name="Content Placeholder 2"/>
          <p:cNvSpPr>
            <a:spLocks noGrp="1"/>
          </p:cNvSpPr>
          <p:nvPr>
            <p:ph idx="1"/>
          </p:nvPr>
        </p:nvSpPr>
        <p:spPr>
          <a:xfrm>
            <a:off x="2310490" y="1600200"/>
            <a:ext cx="6376310" cy="2939151"/>
          </a:xfrm>
        </p:spPr>
        <p:txBody>
          <a:bodyPr/>
          <a:lstStyle/>
          <a:p>
            <a:endParaRPr lang="en-US" dirty="0"/>
          </a:p>
        </p:txBody>
      </p:sp>
      <p:pic>
        <p:nvPicPr>
          <p:cNvPr id="5" name="Picture 4"/>
          <p:cNvPicPr>
            <a:picLocks noChangeAspect="1"/>
          </p:cNvPicPr>
          <p:nvPr/>
        </p:nvPicPr>
        <p:blipFill>
          <a:blip r:embed="rId2"/>
          <a:stretch>
            <a:fillRect/>
          </a:stretch>
        </p:blipFill>
        <p:spPr>
          <a:xfrm>
            <a:off x="637187" y="2508250"/>
            <a:ext cx="7746930" cy="2287790"/>
          </a:xfrm>
          <a:prstGeom prst="rect">
            <a:avLst/>
          </a:prstGeom>
        </p:spPr>
      </p:pic>
      <p:sp>
        <p:nvSpPr>
          <p:cNvPr id="6" name="TextBox 5"/>
          <p:cNvSpPr txBox="1"/>
          <p:nvPr/>
        </p:nvSpPr>
        <p:spPr>
          <a:xfrm>
            <a:off x="3495898" y="6355187"/>
            <a:ext cx="5730680" cy="461665"/>
          </a:xfrm>
          <a:prstGeom prst="rect">
            <a:avLst/>
          </a:prstGeom>
          <a:noFill/>
        </p:spPr>
        <p:txBody>
          <a:bodyPr wrap="none" rtlCol="0">
            <a:spAutoFit/>
          </a:bodyPr>
          <a:lstStyle/>
          <a:p>
            <a:r>
              <a:rPr lang="en-US" sz="2400" dirty="0" smtClean="0">
                <a:solidFill>
                  <a:srgbClr val="FF0000"/>
                </a:solidFill>
              </a:rPr>
              <a:t>*</a:t>
            </a:r>
            <a:r>
              <a:rPr lang="en-US" sz="2000" dirty="0" smtClean="0"/>
              <a:t> Davidson and Seneff, </a:t>
            </a:r>
            <a:r>
              <a:rPr lang="pl-PL" sz="2000" dirty="0" err="1"/>
              <a:t>Entropy</a:t>
            </a:r>
            <a:r>
              <a:rPr lang="pl-PL" sz="2000" dirty="0"/>
              <a:t> 14, 1399-1442, 2012.</a:t>
            </a:r>
            <a:endParaRPr lang="en-US" sz="2000" dirty="0"/>
          </a:p>
        </p:txBody>
      </p:sp>
    </p:spTree>
    <p:extLst>
      <p:ext uri="{BB962C8B-B14F-4D97-AF65-F5344CB8AC3E}">
        <p14:creationId xmlns:p14="http://schemas.microsoft.com/office/powerpoint/2010/main" val="7155540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81" y="274638"/>
            <a:ext cx="8539118" cy="1143000"/>
          </a:xfrm>
        </p:spPr>
        <p:txBody>
          <a:bodyPr>
            <a:normAutofit fontScale="90000"/>
          </a:bodyPr>
          <a:lstStyle/>
          <a:p>
            <a:r>
              <a:rPr lang="en-US" b="1" dirty="0" smtClean="0"/>
              <a:t>Battery Poles Between Artery and Vein</a:t>
            </a:r>
            <a:endParaRPr lang="en-US" b="1" dirty="0"/>
          </a:p>
        </p:txBody>
      </p:sp>
      <p:cxnSp>
        <p:nvCxnSpPr>
          <p:cNvPr id="80" name="Straight Arrow Connector 79"/>
          <p:cNvCxnSpPr/>
          <p:nvPr/>
        </p:nvCxnSpPr>
        <p:spPr>
          <a:xfrm>
            <a:off x="4013200" y="1724683"/>
            <a:ext cx="1447800" cy="3835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4470400" y="1534183"/>
            <a:ext cx="1356110" cy="461665"/>
          </a:xfrm>
          <a:prstGeom prst="rect">
            <a:avLst/>
          </a:prstGeom>
          <a:noFill/>
        </p:spPr>
        <p:txBody>
          <a:bodyPr wrap="none" rtlCol="0">
            <a:spAutoFit/>
          </a:bodyPr>
          <a:lstStyle/>
          <a:p>
            <a:r>
              <a:rPr lang="en-US" sz="2400" dirty="0" smtClean="0"/>
              <a:t>“current”</a:t>
            </a:r>
            <a:endParaRPr lang="en-US" sz="2400" dirty="0"/>
          </a:p>
        </p:txBody>
      </p:sp>
      <p:sp>
        <p:nvSpPr>
          <p:cNvPr id="82" name="Content Placeholder 2"/>
          <p:cNvSpPr>
            <a:spLocks noGrp="1"/>
          </p:cNvSpPr>
          <p:nvPr>
            <p:ph idx="1"/>
          </p:nvPr>
        </p:nvSpPr>
        <p:spPr>
          <a:xfrm>
            <a:off x="315799" y="3613992"/>
            <a:ext cx="8686800" cy="2033426"/>
          </a:xfrm>
        </p:spPr>
        <p:txBody>
          <a:bodyPr/>
          <a:lstStyle/>
          <a:p>
            <a:r>
              <a:rPr lang="en-US" sz="2800" dirty="0" err="1" smtClean="0"/>
              <a:t>RBC’s</a:t>
            </a:r>
            <a:r>
              <a:rPr lang="en-US" sz="2800" dirty="0" smtClean="0"/>
              <a:t> lose charge as they travel through the capillary</a:t>
            </a:r>
          </a:p>
          <a:p>
            <a:r>
              <a:rPr lang="en-US" sz="2800" dirty="0" smtClean="0"/>
              <a:t>This sets up voltage gradient between vein and artery</a:t>
            </a:r>
          </a:p>
          <a:p>
            <a:r>
              <a:rPr lang="en-US" sz="2800" dirty="0" smtClean="0"/>
              <a:t>Negatively charged </a:t>
            </a:r>
            <a:r>
              <a:rPr lang="en-US" sz="2800" dirty="0" err="1" smtClean="0"/>
              <a:t>RBC’s</a:t>
            </a:r>
            <a:r>
              <a:rPr lang="en-US" sz="2800" dirty="0" smtClean="0"/>
              <a:t> are propelled towards positive pole of “battery”</a:t>
            </a:r>
          </a:p>
          <a:p>
            <a:endParaRPr lang="en-US" sz="2800" dirty="0" smtClean="0"/>
          </a:p>
          <a:p>
            <a:endParaRPr lang="en-US" dirty="0"/>
          </a:p>
        </p:txBody>
      </p:sp>
      <p:grpSp>
        <p:nvGrpSpPr>
          <p:cNvPr id="3" name="Group 17"/>
          <p:cNvGrpSpPr/>
          <p:nvPr/>
        </p:nvGrpSpPr>
        <p:grpSpPr>
          <a:xfrm>
            <a:off x="1163299" y="1631005"/>
            <a:ext cx="6210702" cy="1734495"/>
            <a:chOff x="1163299" y="1631005"/>
            <a:chExt cx="6210702" cy="1734495"/>
          </a:xfrm>
        </p:grpSpPr>
        <p:sp>
          <p:nvSpPr>
            <p:cNvPr id="58" name="TextBox 57"/>
            <p:cNvSpPr txBox="1"/>
            <p:nvPr/>
          </p:nvSpPr>
          <p:spPr>
            <a:xfrm>
              <a:off x="6273800" y="2395835"/>
              <a:ext cx="414597" cy="646331"/>
            </a:xfrm>
            <a:prstGeom prst="rect">
              <a:avLst/>
            </a:prstGeom>
            <a:noFill/>
          </p:spPr>
          <p:txBody>
            <a:bodyPr wrap="none" rtlCol="0">
              <a:spAutoFit/>
            </a:bodyPr>
            <a:lstStyle/>
            <a:p>
              <a:r>
                <a:rPr lang="en-US" sz="3600" dirty="0" smtClean="0">
                  <a:ln>
                    <a:solidFill>
                      <a:srgbClr val="FF0000"/>
                    </a:solidFill>
                  </a:ln>
                </a:rPr>
                <a:t>+</a:t>
              </a:r>
              <a:endParaRPr lang="en-US" sz="3600" dirty="0">
                <a:ln>
                  <a:solidFill>
                    <a:srgbClr val="FF0000"/>
                  </a:solidFill>
                </a:ln>
              </a:endParaRPr>
            </a:p>
          </p:txBody>
        </p:sp>
        <p:sp>
          <p:nvSpPr>
            <p:cNvPr id="59" name="TextBox 58"/>
            <p:cNvSpPr txBox="1"/>
            <p:nvPr/>
          </p:nvSpPr>
          <p:spPr>
            <a:xfrm>
              <a:off x="2362200" y="2308880"/>
              <a:ext cx="326006" cy="646331"/>
            </a:xfrm>
            <a:prstGeom prst="rect">
              <a:avLst/>
            </a:prstGeom>
            <a:noFill/>
          </p:spPr>
          <p:txBody>
            <a:bodyPr wrap="none" rtlCol="0">
              <a:spAutoFit/>
            </a:bodyPr>
            <a:lstStyle/>
            <a:p>
              <a:r>
                <a:rPr lang="en-US" sz="3600" dirty="0" smtClean="0">
                  <a:ln>
                    <a:solidFill>
                      <a:srgbClr val="FF0000"/>
                    </a:solidFill>
                  </a:ln>
                </a:rPr>
                <a:t>-</a:t>
              </a:r>
              <a:endParaRPr lang="en-US" sz="3600" dirty="0">
                <a:ln>
                  <a:solidFill>
                    <a:srgbClr val="FF0000"/>
                  </a:solidFill>
                </a:ln>
              </a:endParaRPr>
            </a:p>
          </p:txBody>
        </p:sp>
        <p:sp>
          <p:nvSpPr>
            <p:cNvPr id="77" name="TextBox 76"/>
            <p:cNvSpPr txBox="1"/>
            <p:nvPr/>
          </p:nvSpPr>
          <p:spPr>
            <a:xfrm>
              <a:off x="1163299" y="2672834"/>
              <a:ext cx="980532" cy="400110"/>
            </a:xfrm>
            <a:prstGeom prst="rect">
              <a:avLst/>
            </a:prstGeom>
            <a:noFill/>
          </p:spPr>
          <p:txBody>
            <a:bodyPr wrap="none" rtlCol="0">
              <a:spAutoFit/>
            </a:bodyPr>
            <a:lstStyle/>
            <a:p>
              <a:r>
                <a:rPr lang="en-US" sz="2000" dirty="0" smtClean="0"/>
                <a:t>ARTERY</a:t>
              </a:r>
              <a:endParaRPr lang="en-US" sz="2000" dirty="0"/>
            </a:p>
          </p:txBody>
        </p:sp>
        <p:sp>
          <p:nvSpPr>
            <p:cNvPr id="78" name="TextBox 77"/>
            <p:cNvSpPr txBox="1"/>
            <p:nvPr/>
          </p:nvSpPr>
          <p:spPr>
            <a:xfrm>
              <a:off x="6688397" y="2501900"/>
              <a:ext cx="685604" cy="400110"/>
            </a:xfrm>
            <a:prstGeom prst="rect">
              <a:avLst/>
            </a:prstGeom>
            <a:noFill/>
          </p:spPr>
          <p:txBody>
            <a:bodyPr wrap="none" rtlCol="0">
              <a:spAutoFit/>
            </a:bodyPr>
            <a:lstStyle/>
            <a:p>
              <a:r>
                <a:rPr lang="en-US" sz="2000" dirty="0" smtClean="0"/>
                <a:t>VEIN</a:t>
              </a:r>
              <a:endParaRPr lang="en-US" sz="2000" dirty="0"/>
            </a:p>
          </p:txBody>
        </p:sp>
        <p:pic>
          <p:nvPicPr>
            <p:cNvPr id="83" name="Picture 82"/>
            <p:cNvPicPr>
              <a:picLocks noChangeAspect="1"/>
            </p:cNvPicPr>
            <p:nvPr/>
          </p:nvPicPr>
          <p:blipFill>
            <a:blip r:embed="rId2"/>
            <a:stretch>
              <a:fillRect/>
            </a:stretch>
          </p:blipFill>
          <p:spPr>
            <a:xfrm>
              <a:off x="3094230" y="1631005"/>
              <a:ext cx="3031740" cy="1670995"/>
            </a:xfrm>
            <a:prstGeom prst="rect">
              <a:avLst/>
            </a:prstGeom>
          </p:spPr>
        </p:pic>
        <p:sp>
          <p:nvSpPr>
            <p:cNvPr id="84" name="Freeform 83"/>
            <p:cNvSpPr/>
            <p:nvPr/>
          </p:nvSpPr>
          <p:spPr>
            <a:xfrm>
              <a:off x="5981700" y="2273300"/>
              <a:ext cx="825500" cy="275167"/>
            </a:xfrm>
            <a:custGeom>
              <a:avLst/>
              <a:gdLst>
                <a:gd name="connsiteX0" fmla="*/ 0 w 825500"/>
                <a:gd name="connsiteY0" fmla="*/ 241300 h 275167"/>
                <a:gd name="connsiteX1" fmla="*/ 279400 w 825500"/>
                <a:gd name="connsiteY1" fmla="*/ 241300 h 275167"/>
                <a:gd name="connsiteX2" fmla="*/ 787400 w 825500"/>
                <a:gd name="connsiteY2" fmla="*/ 38100 h 275167"/>
                <a:gd name="connsiteX3" fmla="*/ 787400 w 825500"/>
                <a:gd name="connsiteY3" fmla="*/ 38100 h 275167"/>
                <a:gd name="connsiteX4" fmla="*/ 825500 w 825500"/>
                <a:gd name="connsiteY4" fmla="*/ 0 h 275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0" h="275167">
                  <a:moveTo>
                    <a:pt x="0" y="241300"/>
                  </a:moveTo>
                  <a:cubicBezTo>
                    <a:pt x="74083" y="258233"/>
                    <a:pt x="148167" y="275167"/>
                    <a:pt x="279400" y="241300"/>
                  </a:cubicBezTo>
                  <a:cubicBezTo>
                    <a:pt x="410633" y="207433"/>
                    <a:pt x="787400" y="38100"/>
                    <a:pt x="787400" y="38100"/>
                  </a:cubicBezTo>
                  <a:lnTo>
                    <a:pt x="787400" y="38100"/>
                  </a:lnTo>
                  <a:lnTo>
                    <a:pt x="82550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Freeform 84"/>
            <p:cNvSpPr/>
            <p:nvPr/>
          </p:nvSpPr>
          <p:spPr>
            <a:xfrm>
              <a:off x="6083300" y="3136900"/>
              <a:ext cx="952500" cy="228600"/>
            </a:xfrm>
            <a:custGeom>
              <a:avLst/>
              <a:gdLst>
                <a:gd name="connsiteX0" fmla="*/ 0 w 952500"/>
                <a:gd name="connsiteY0" fmla="*/ 0 h 228600"/>
                <a:gd name="connsiteX1" fmla="*/ 431800 w 952500"/>
                <a:gd name="connsiteY1" fmla="*/ 50800 h 228600"/>
                <a:gd name="connsiteX2" fmla="*/ 952500 w 952500"/>
                <a:gd name="connsiteY2" fmla="*/ 228600 h 228600"/>
              </a:gdLst>
              <a:ahLst/>
              <a:cxnLst>
                <a:cxn ang="0">
                  <a:pos x="connsiteX0" y="connsiteY0"/>
                </a:cxn>
                <a:cxn ang="0">
                  <a:pos x="connsiteX1" y="connsiteY1"/>
                </a:cxn>
                <a:cxn ang="0">
                  <a:pos x="connsiteX2" y="connsiteY2"/>
                </a:cxn>
              </a:cxnLst>
              <a:rect l="l" t="t" r="r" b="b"/>
              <a:pathLst>
                <a:path w="952500" h="228600">
                  <a:moveTo>
                    <a:pt x="0" y="0"/>
                  </a:moveTo>
                  <a:cubicBezTo>
                    <a:pt x="136525" y="6350"/>
                    <a:pt x="273050" y="12700"/>
                    <a:pt x="431800" y="50800"/>
                  </a:cubicBezTo>
                  <a:cubicBezTo>
                    <a:pt x="590550" y="88900"/>
                    <a:pt x="952500" y="228600"/>
                    <a:pt x="952500" y="2286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Freeform 85"/>
            <p:cNvSpPr/>
            <p:nvPr/>
          </p:nvSpPr>
          <p:spPr>
            <a:xfrm>
              <a:off x="2171700" y="2070100"/>
              <a:ext cx="977900" cy="220133"/>
            </a:xfrm>
            <a:custGeom>
              <a:avLst/>
              <a:gdLst>
                <a:gd name="connsiteX0" fmla="*/ 977900 w 977900"/>
                <a:gd name="connsiteY0" fmla="*/ 0 h 220133"/>
                <a:gd name="connsiteX1" fmla="*/ 571500 w 977900"/>
                <a:gd name="connsiteY1" fmla="*/ 190500 h 220133"/>
                <a:gd name="connsiteX2" fmla="*/ 0 w 977900"/>
                <a:gd name="connsiteY2" fmla="*/ 177800 h 220133"/>
              </a:gdLst>
              <a:ahLst/>
              <a:cxnLst>
                <a:cxn ang="0">
                  <a:pos x="connsiteX0" y="connsiteY0"/>
                </a:cxn>
                <a:cxn ang="0">
                  <a:pos x="connsiteX1" y="connsiteY1"/>
                </a:cxn>
                <a:cxn ang="0">
                  <a:pos x="connsiteX2" y="connsiteY2"/>
                </a:cxn>
              </a:cxnLst>
              <a:rect l="l" t="t" r="r" b="b"/>
              <a:pathLst>
                <a:path w="977900" h="220133">
                  <a:moveTo>
                    <a:pt x="977900" y="0"/>
                  </a:moveTo>
                  <a:cubicBezTo>
                    <a:pt x="856191" y="80433"/>
                    <a:pt x="734483" y="160867"/>
                    <a:pt x="571500" y="190500"/>
                  </a:cubicBezTo>
                  <a:cubicBezTo>
                    <a:pt x="408517" y="220133"/>
                    <a:pt x="0" y="177800"/>
                    <a:pt x="0" y="1778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 name="Freeform 86"/>
            <p:cNvSpPr/>
            <p:nvPr/>
          </p:nvSpPr>
          <p:spPr>
            <a:xfrm>
              <a:off x="2616200" y="2667000"/>
              <a:ext cx="622300" cy="584200"/>
            </a:xfrm>
            <a:custGeom>
              <a:avLst/>
              <a:gdLst>
                <a:gd name="connsiteX0" fmla="*/ 622300 w 622300"/>
                <a:gd name="connsiteY0" fmla="*/ 0 h 584200"/>
                <a:gd name="connsiteX1" fmla="*/ 190500 w 622300"/>
                <a:gd name="connsiteY1" fmla="*/ 266700 h 584200"/>
                <a:gd name="connsiteX2" fmla="*/ 0 w 622300"/>
                <a:gd name="connsiteY2" fmla="*/ 584200 h 584200"/>
              </a:gdLst>
              <a:ahLst/>
              <a:cxnLst>
                <a:cxn ang="0">
                  <a:pos x="connsiteX0" y="connsiteY0"/>
                </a:cxn>
                <a:cxn ang="0">
                  <a:pos x="connsiteX1" y="connsiteY1"/>
                </a:cxn>
                <a:cxn ang="0">
                  <a:pos x="connsiteX2" y="connsiteY2"/>
                </a:cxn>
              </a:cxnLst>
              <a:rect l="l" t="t" r="r" b="b"/>
              <a:pathLst>
                <a:path w="622300" h="584200">
                  <a:moveTo>
                    <a:pt x="622300" y="0"/>
                  </a:moveTo>
                  <a:cubicBezTo>
                    <a:pt x="458258" y="84666"/>
                    <a:pt x="294217" y="169333"/>
                    <a:pt x="190500" y="266700"/>
                  </a:cubicBezTo>
                  <a:cubicBezTo>
                    <a:pt x="86783" y="364067"/>
                    <a:pt x="0" y="584200"/>
                    <a:pt x="0" y="5842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5" name="Right Arrow 14"/>
          <p:cNvSpPr/>
          <p:nvPr/>
        </p:nvSpPr>
        <p:spPr>
          <a:xfrm>
            <a:off x="4013200" y="2205750"/>
            <a:ext cx="256477"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5043857" y="2573240"/>
            <a:ext cx="256477"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6017323" y="2787710"/>
            <a:ext cx="256477"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844842" y="5696646"/>
            <a:ext cx="6279484" cy="461665"/>
          </a:xfrm>
          <a:prstGeom prst="rect">
            <a:avLst/>
          </a:prstGeom>
          <a:solidFill>
            <a:srgbClr val="FFFEAA"/>
          </a:solidFill>
          <a:ln>
            <a:solidFill>
              <a:schemeClr val="tx1"/>
            </a:solidFill>
          </a:ln>
        </p:spPr>
        <p:txBody>
          <a:bodyPr wrap="none" rtlCol="0">
            <a:spAutoFit/>
          </a:bodyPr>
          <a:lstStyle/>
          <a:p>
            <a:r>
              <a:rPr lang="en-US" sz="2400" dirty="0" smtClean="0"/>
              <a:t>This creates force field that promotes blood flow</a:t>
            </a:r>
            <a:endParaRPr lang="en-US" sz="2400" dirty="0"/>
          </a:p>
        </p:txBody>
      </p:sp>
      <p:sp>
        <p:nvSpPr>
          <p:cNvPr id="20" name="TextBox 19"/>
          <p:cNvSpPr txBox="1"/>
          <p:nvPr/>
        </p:nvSpPr>
        <p:spPr>
          <a:xfrm>
            <a:off x="3495898" y="6355187"/>
            <a:ext cx="5730680" cy="461665"/>
          </a:xfrm>
          <a:prstGeom prst="rect">
            <a:avLst/>
          </a:prstGeom>
          <a:noFill/>
        </p:spPr>
        <p:txBody>
          <a:bodyPr wrap="none" rtlCol="0">
            <a:spAutoFit/>
          </a:bodyPr>
          <a:lstStyle/>
          <a:p>
            <a:r>
              <a:rPr lang="en-US" sz="2400" dirty="0" smtClean="0">
                <a:solidFill>
                  <a:srgbClr val="FF0000"/>
                </a:solidFill>
              </a:rPr>
              <a:t>*</a:t>
            </a:r>
            <a:r>
              <a:rPr lang="en-US" sz="2000" dirty="0" smtClean="0"/>
              <a:t> Davidson and Seneff, </a:t>
            </a:r>
            <a:r>
              <a:rPr lang="pl-PL" sz="2000" dirty="0" err="1"/>
              <a:t>Entropy</a:t>
            </a:r>
            <a:r>
              <a:rPr lang="pl-PL" sz="2000" dirty="0"/>
              <a:t> 14, 1399-1442, 2012.</a:t>
            </a:r>
            <a:endParaRPr lang="en-US" sz="2000" dirty="0"/>
          </a:p>
        </p:txBody>
      </p:sp>
    </p:spTree>
    <p:extLst>
      <p:ext uri="{BB962C8B-B14F-4D97-AF65-F5344CB8AC3E}">
        <p14:creationId xmlns:p14="http://schemas.microsoft.com/office/powerpoint/2010/main" val="239856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039049" y="2478689"/>
            <a:ext cx="6897325" cy="2246769"/>
          </a:xfrm>
          <a:prstGeom prst="rect">
            <a:avLst/>
          </a:prstGeom>
          <a:solidFill>
            <a:srgbClr val="FFFEAA"/>
          </a:solidFill>
          <a:ln>
            <a:solidFill>
              <a:schemeClr val="tx1"/>
            </a:solidFill>
          </a:ln>
        </p:spPr>
        <p:txBody>
          <a:bodyPr wrap="square" rtlCol="0">
            <a:spAutoFit/>
          </a:bodyPr>
          <a:lstStyle/>
          <a:p>
            <a:endParaRPr lang="en-US" sz="2800" dirty="0" smtClean="0">
              <a:latin typeface="Apple Casual"/>
            </a:endParaRPr>
          </a:p>
          <a:p>
            <a:pPr algn="ctr"/>
            <a:r>
              <a:rPr lang="en-US" sz="2800" dirty="0" smtClean="0">
                <a:latin typeface="Apple Casual"/>
              </a:rPr>
              <a:t>Zeta potential measures rate at     which negatively charged particles travel in an electric force field</a:t>
            </a:r>
          </a:p>
          <a:p>
            <a:endParaRPr lang="en-US" sz="2800" dirty="0">
              <a:latin typeface="Apple Casual"/>
            </a:endParaRPr>
          </a:p>
        </p:txBody>
      </p:sp>
    </p:spTree>
    <p:extLst>
      <p:ext uri="{BB962C8B-B14F-4D97-AF65-F5344CB8AC3E}">
        <p14:creationId xmlns:p14="http://schemas.microsoft.com/office/powerpoint/2010/main" val="29135617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Hypothesis</a:t>
            </a:r>
            <a:endParaRPr lang="en-US" b="1" dirty="0"/>
          </a:p>
        </p:txBody>
      </p:sp>
      <p:sp>
        <p:nvSpPr>
          <p:cNvPr id="3" name="Content Placeholder 2"/>
          <p:cNvSpPr>
            <a:spLocks noGrp="1"/>
          </p:cNvSpPr>
          <p:nvPr>
            <p:ph idx="1"/>
          </p:nvPr>
        </p:nvSpPr>
        <p:spPr/>
        <p:txBody>
          <a:bodyPr>
            <a:normAutofit lnSpcReduction="10000"/>
          </a:bodyPr>
          <a:lstStyle/>
          <a:p>
            <a:r>
              <a:rPr lang="en-US" dirty="0" smtClean="0"/>
              <a:t>When blood becomes deficient in negative charge (sulfates), </a:t>
            </a:r>
            <a:r>
              <a:rPr lang="en-US" dirty="0" err="1" smtClean="0"/>
              <a:t>glycocalyx</a:t>
            </a:r>
            <a:r>
              <a:rPr lang="en-US" dirty="0" smtClean="0"/>
              <a:t> becomes unhealthy</a:t>
            </a:r>
          </a:p>
          <a:p>
            <a:r>
              <a:rPr lang="en-US" dirty="0" smtClean="0"/>
              <a:t>Endothelial cells develop gaps that allow blood to seep into tissues</a:t>
            </a:r>
          </a:p>
          <a:p>
            <a:r>
              <a:rPr lang="en-US" dirty="0" smtClean="0"/>
              <a:t>Blood clots are needed to plug the holes</a:t>
            </a:r>
          </a:p>
          <a:p>
            <a:r>
              <a:rPr lang="en-US" dirty="0" smtClean="0"/>
              <a:t>Mistakes can lead to dangerous blockage</a:t>
            </a:r>
          </a:p>
          <a:p>
            <a:pPr lvl="1"/>
            <a:r>
              <a:rPr lang="en-US" dirty="0" smtClean="0"/>
              <a:t>Deep vein thrombosis	</a:t>
            </a:r>
          </a:p>
          <a:p>
            <a:pPr lvl="1"/>
            <a:r>
              <a:rPr lang="en-US" dirty="0" smtClean="0"/>
              <a:t>Pulmonary thrombosis</a:t>
            </a:r>
            <a:endParaRPr lang="en-US" dirty="0"/>
          </a:p>
        </p:txBody>
      </p:sp>
    </p:spTree>
    <p:extLst>
      <p:ext uri="{BB962C8B-B14F-4D97-AF65-F5344CB8AC3E}">
        <p14:creationId xmlns:p14="http://schemas.microsoft.com/office/powerpoint/2010/main" val="34600680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b="1" dirty="0" smtClean="0"/>
              <a:t>Strokes are Happening at Younger Age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a:t>Incidence of stroke is increasing among people under 55 years old</a:t>
            </a:r>
          </a:p>
          <a:p>
            <a:r>
              <a:rPr lang="en-US" dirty="0"/>
              <a:t>959 patients followed through 2012 (aged 18 to 50 years at time of stroke</a:t>
            </a:r>
            <a:r>
              <a:rPr lang="en-US" dirty="0" smtClean="0"/>
              <a:t>)</a:t>
            </a:r>
          </a:p>
          <a:p>
            <a:pPr lvl="1"/>
            <a:r>
              <a:rPr lang="en-US" dirty="0" smtClean="0"/>
              <a:t>Suffered </a:t>
            </a:r>
            <a:r>
              <a:rPr lang="en-US" dirty="0"/>
              <a:t>from stroke between 1980 and 2010</a:t>
            </a:r>
            <a:r>
              <a:rPr lang="en-US" dirty="0" smtClean="0"/>
              <a:t>.</a:t>
            </a:r>
          </a:p>
          <a:p>
            <a:pPr lvl="1"/>
            <a:r>
              <a:rPr lang="en-US" dirty="0" smtClean="0"/>
              <a:t>Compared </a:t>
            </a:r>
            <a:r>
              <a:rPr lang="en-US" dirty="0"/>
              <a:t>with age-matched young adults without stroke</a:t>
            </a:r>
          </a:p>
          <a:p>
            <a:r>
              <a:rPr lang="en-US" dirty="0"/>
              <a:t>Stroke victims have higher risk of dying </a:t>
            </a:r>
            <a:r>
              <a:rPr lang="en-US" dirty="0" smtClean="0"/>
              <a:t>prematurely</a:t>
            </a:r>
          </a:p>
          <a:p>
            <a:pPr lvl="1"/>
            <a:r>
              <a:rPr lang="en-US" dirty="0" smtClean="0"/>
              <a:t> </a:t>
            </a:r>
            <a:r>
              <a:rPr lang="en-US" dirty="0"/>
              <a:t>3.4-fold higher risk in the 40- to 50-year-old age </a:t>
            </a:r>
            <a:r>
              <a:rPr lang="en-US" dirty="0" smtClean="0"/>
              <a:t>group</a:t>
            </a:r>
          </a:p>
          <a:p>
            <a:pPr lvl="1"/>
            <a:r>
              <a:rPr lang="en-US" dirty="0" smtClean="0"/>
              <a:t>6.4 </a:t>
            </a:r>
            <a:r>
              <a:rPr lang="en-US" dirty="0"/>
              <a:t>fold higher risk in the 18-29 year olds</a:t>
            </a:r>
          </a:p>
          <a:p>
            <a:r>
              <a:rPr lang="en-US" dirty="0"/>
              <a:t>Underlying vascular disease remains active throughout life?</a:t>
            </a:r>
          </a:p>
          <a:p>
            <a:endParaRPr lang="en-US" dirty="0"/>
          </a:p>
        </p:txBody>
      </p:sp>
      <p:sp>
        <p:nvSpPr>
          <p:cNvPr id="4" name="TextBox 3"/>
          <p:cNvSpPr txBox="1"/>
          <p:nvPr/>
        </p:nvSpPr>
        <p:spPr>
          <a:xfrm>
            <a:off x="811875" y="6417156"/>
            <a:ext cx="8144026" cy="461665"/>
          </a:xfrm>
          <a:prstGeom prst="rect">
            <a:avLst/>
          </a:prstGeom>
          <a:noFill/>
        </p:spPr>
        <p:txBody>
          <a:bodyPr wrap="none" rtlCol="0">
            <a:spAutoFit/>
          </a:bodyPr>
          <a:lstStyle/>
          <a:p>
            <a:r>
              <a:rPr lang="nb-NO" sz="2400" dirty="0">
                <a:solidFill>
                  <a:srgbClr val="FF0000"/>
                </a:solidFill>
              </a:rPr>
              <a:t>*</a:t>
            </a:r>
            <a:r>
              <a:rPr lang="nb-NO" sz="2400" dirty="0" smtClean="0"/>
              <a:t>L.C</a:t>
            </a:r>
            <a:r>
              <a:rPr lang="nb-NO" sz="2400" dirty="0"/>
              <a:t>. </a:t>
            </a:r>
            <a:r>
              <a:rPr lang="nb-NO" sz="2400" dirty="0" err="1"/>
              <a:t>Rutten</a:t>
            </a:r>
            <a:r>
              <a:rPr lang="nb-NO" sz="2400" dirty="0"/>
              <a:t>-Jacobs et al., JAMA. 2013 Mar 20;309(11):1136-44.</a:t>
            </a:r>
            <a:endParaRPr lang="en-US" sz="2400" dirty="0"/>
          </a:p>
        </p:txBody>
      </p:sp>
    </p:spTree>
    <p:extLst>
      <p:ext uri="{BB962C8B-B14F-4D97-AF65-F5344CB8AC3E}">
        <p14:creationId xmlns:p14="http://schemas.microsoft.com/office/powerpoint/2010/main" val="3944918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4513"/>
            <a:ext cx="8229600" cy="4525963"/>
          </a:xfrm>
        </p:spPr>
        <p:txBody>
          <a:bodyPr>
            <a:normAutofit lnSpcReduction="10000"/>
          </a:bodyPr>
          <a:lstStyle/>
          <a:p>
            <a:r>
              <a:rPr lang="en-US" dirty="0" smtClean="0"/>
              <a:t>Cholesterol sulfate supplies                        oxygen, sulfur, cholesterol,                   energy energy and negative charge to                                   all the tissues</a:t>
            </a:r>
          </a:p>
          <a:p>
            <a:r>
              <a:rPr lang="en-US" dirty="0" smtClean="0"/>
              <a:t>Sulfate is synthesized from sulfide in skin and blood stream utilizing energy in sunlight</a:t>
            </a:r>
          </a:p>
          <a:p>
            <a:pPr lvl="1"/>
            <a:r>
              <a:rPr lang="en-US" dirty="0" smtClean="0"/>
              <a:t>Protects from UV damage and keeps microbes out</a:t>
            </a:r>
          </a:p>
          <a:p>
            <a:r>
              <a:rPr lang="en-US" dirty="0" smtClean="0"/>
              <a:t>Endothelial Nitric Oxide </a:t>
            </a:r>
            <a:r>
              <a:rPr lang="en-US" dirty="0" err="1" smtClean="0"/>
              <a:t>Synthase</a:t>
            </a:r>
            <a:r>
              <a:rPr lang="en-US" dirty="0" smtClean="0"/>
              <a:t>               (</a:t>
            </a:r>
            <a:r>
              <a:rPr lang="en-US" dirty="0" err="1" smtClean="0"/>
              <a:t>eNOS</a:t>
            </a:r>
            <a:r>
              <a:rPr lang="en-US" dirty="0" smtClean="0"/>
              <a:t>) performs the magic</a:t>
            </a:r>
            <a:endParaRPr lang="en-US" dirty="0"/>
          </a:p>
        </p:txBody>
      </p:sp>
      <p:pic>
        <p:nvPicPr>
          <p:cNvPr id="4" name="Picture 3" descr="sun.gif"/>
          <p:cNvPicPr>
            <a:picLocks noChangeAspect="1"/>
          </p:cNvPicPr>
          <p:nvPr/>
        </p:nvPicPr>
        <p:blipFill>
          <a:blip r:embed="rId2"/>
          <a:stretch>
            <a:fillRect/>
          </a:stretch>
        </p:blipFill>
        <p:spPr>
          <a:xfrm>
            <a:off x="6031379" y="470000"/>
            <a:ext cx="2655421" cy="2562692"/>
          </a:xfrm>
          <a:prstGeom prst="rect">
            <a:avLst/>
          </a:prstGeom>
        </p:spPr>
      </p:pic>
      <p:pic>
        <p:nvPicPr>
          <p:cNvPr id="5" name="Picture 4" descr="Recombinant_Human_Nitric_Oxide_Synthase_3_Endothelial.jpg"/>
          <p:cNvPicPr>
            <a:picLocks noChangeAspect="1"/>
          </p:cNvPicPr>
          <p:nvPr/>
        </p:nvPicPr>
        <p:blipFill>
          <a:blip r:embed="rId3"/>
          <a:stretch>
            <a:fillRect/>
          </a:stretch>
        </p:blipFill>
        <p:spPr>
          <a:xfrm>
            <a:off x="6666360" y="4587446"/>
            <a:ext cx="2477640" cy="2477640"/>
          </a:xfrm>
          <a:prstGeom prst="rect">
            <a:avLst/>
          </a:prstGeom>
        </p:spPr>
      </p:pic>
      <p:sp>
        <p:nvSpPr>
          <p:cNvPr id="6" name="TextBox 5"/>
          <p:cNvSpPr txBox="1"/>
          <p:nvPr/>
        </p:nvSpPr>
        <p:spPr>
          <a:xfrm>
            <a:off x="457200" y="5738955"/>
            <a:ext cx="6438779" cy="584776"/>
          </a:xfrm>
          <a:prstGeom prst="rect">
            <a:avLst/>
          </a:prstGeom>
          <a:solidFill>
            <a:srgbClr val="FFFFD8"/>
          </a:solidFill>
          <a:ln>
            <a:solidFill>
              <a:srgbClr val="000000"/>
            </a:solidFill>
          </a:ln>
          <a:effectLst>
            <a:outerShdw blurRad="50800" dist="38100" dir="2700000">
              <a:srgbClr val="000000">
                <a:alpha val="43000"/>
              </a:srgbClr>
            </a:outerShdw>
          </a:effectLst>
        </p:spPr>
        <p:txBody>
          <a:bodyPr wrap="square" rtlCol="0">
            <a:spAutoFit/>
          </a:bodyPr>
          <a:lstStyle/>
          <a:p>
            <a:pPr algn="ctr"/>
            <a:r>
              <a:rPr lang="en-US" sz="3200" dirty="0" smtClean="0"/>
              <a:t>The skin is a solar powered battery!</a:t>
            </a:r>
          </a:p>
        </p:txBody>
      </p:sp>
      <p:sp>
        <p:nvSpPr>
          <p:cNvPr id="2" name="Title 1"/>
          <p:cNvSpPr>
            <a:spLocks noGrp="1"/>
          </p:cNvSpPr>
          <p:nvPr>
            <p:ph type="title"/>
          </p:nvPr>
        </p:nvSpPr>
        <p:spPr>
          <a:xfrm>
            <a:off x="457200" y="27664"/>
            <a:ext cx="8229600" cy="1143000"/>
          </a:xfrm>
        </p:spPr>
        <p:txBody>
          <a:bodyPr/>
          <a:lstStyle/>
          <a:p>
            <a:r>
              <a:rPr lang="en-US" b="1" dirty="0" smtClean="0"/>
              <a:t>A Provocative Proposal</a:t>
            </a:r>
            <a:endParaRPr lang="en-US" b="1" dirty="0"/>
          </a:p>
        </p:txBody>
      </p:sp>
    </p:spTree>
    <p:extLst>
      <p:ext uri="{BB962C8B-B14F-4D97-AF65-F5344CB8AC3E}">
        <p14:creationId xmlns:p14="http://schemas.microsoft.com/office/powerpoint/2010/main" val="71902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348"/>
            <a:ext cx="8229600" cy="1523370"/>
          </a:xfrm>
        </p:spPr>
        <p:txBody>
          <a:bodyPr>
            <a:noAutofit/>
          </a:bodyPr>
          <a:lstStyle/>
          <a:p>
            <a:r>
              <a:rPr lang="en-US" sz="3600" b="1" dirty="0"/>
              <a:t>"High Cholesterol Levels Are Associated with Improved Long-term</a:t>
            </a:r>
            <a:br>
              <a:rPr lang="en-US" sz="3600" b="1" dirty="0"/>
            </a:br>
            <a:r>
              <a:rPr lang="en-US" sz="3600" b="1" dirty="0"/>
              <a:t>Survival after Acute Ischemic Stroke"</a:t>
            </a:r>
            <a:r>
              <a:rPr lang="en-US" sz="3600" b="1" dirty="0">
                <a:solidFill>
                  <a:srgbClr val="FF0000"/>
                </a:solidFill>
              </a:rPr>
              <a:t>*</a:t>
            </a:r>
          </a:p>
        </p:txBody>
      </p:sp>
      <p:sp>
        <p:nvSpPr>
          <p:cNvPr id="3" name="Content Placeholder 2"/>
          <p:cNvSpPr>
            <a:spLocks noGrp="1"/>
          </p:cNvSpPr>
          <p:nvPr>
            <p:ph idx="1"/>
          </p:nvPr>
        </p:nvSpPr>
        <p:spPr>
          <a:xfrm>
            <a:off x="457200" y="2358994"/>
            <a:ext cx="8229600" cy="3051528"/>
          </a:xfrm>
        </p:spPr>
        <p:txBody>
          <a:bodyPr/>
          <a:lstStyle/>
          <a:p>
            <a:r>
              <a:rPr lang="en-US" dirty="0" smtClean="0"/>
              <a:t>190 stroke patients studied</a:t>
            </a:r>
          </a:p>
          <a:p>
            <a:r>
              <a:rPr lang="en-US" dirty="0" smtClean="0"/>
              <a:t>Survival </a:t>
            </a:r>
            <a:r>
              <a:rPr lang="en-US" dirty="0"/>
              <a:t>rates (P= 0.0001)</a:t>
            </a:r>
            <a:r>
              <a:rPr lang="en-US" dirty="0" smtClean="0"/>
              <a:t>:</a:t>
            </a:r>
          </a:p>
          <a:p>
            <a:pPr marL="457200" lvl="1" indent="0">
              <a:buNone/>
            </a:pPr>
            <a:r>
              <a:rPr lang="en-US" dirty="0"/>
              <a:t>3-mo </a:t>
            </a:r>
            <a:r>
              <a:rPr lang="en-US" dirty="0" smtClean="0"/>
              <a:t>      1</a:t>
            </a:r>
            <a:r>
              <a:rPr lang="en-US" dirty="0"/>
              <a:t>-</a:t>
            </a:r>
            <a:r>
              <a:rPr lang="en-US" dirty="0" smtClean="0"/>
              <a:t>yr        </a:t>
            </a:r>
            <a:r>
              <a:rPr lang="en-US" dirty="0"/>
              <a:t>5-yr</a:t>
            </a:r>
          </a:p>
          <a:p>
            <a:pPr marL="457200" lvl="1" indent="0">
              <a:buNone/>
            </a:pPr>
            <a:r>
              <a:rPr lang="en-US" dirty="0"/>
              <a:t>100% </a:t>
            </a:r>
            <a:r>
              <a:rPr lang="en-US" dirty="0" smtClean="0"/>
              <a:t>     </a:t>
            </a:r>
            <a:r>
              <a:rPr lang="en-US" dirty="0"/>
              <a:t>98% </a:t>
            </a:r>
            <a:r>
              <a:rPr lang="en-US" dirty="0" smtClean="0"/>
              <a:t>       84</a:t>
            </a:r>
            <a:r>
              <a:rPr lang="en-US" dirty="0"/>
              <a:t>%  </a:t>
            </a:r>
            <a:r>
              <a:rPr lang="en-US" dirty="0" smtClean="0"/>
              <a:t>     </a:t>
            </a:r>
            <a:r>
              <a:rPr lang="en-US" dirty="0"/>
              <a:t>high-cholesterol group</a:t>
            </a:r>
          </a:p>
          <a:p>
            <a:pPr marL="457200" lvl="1" indent="0">
              <a:buNone/>
            </a:pPr>
            <a:r>
              <a:rPr lang="en-US" dirty="0" smtClean="0"/>
              <a:t>  92</a:t>
            </a:r>
            <a:r>
              <a:rPr lang="en-US" dirty="0"/>
              <a:t>%   </a:t>
            </a:r>
            <a:r>
              <a:rPr lang="en-US" dirty="0" smtClean="0"/>
              <a:t>   87</a:t>
            </a:r>
            <a:r>
              <a:rPr lang="en-US" dirty="0"/>
              <a:t>% </a:t>
            </a:r>
            <a:r>
              <a:rPr lang="en-US" dirty="0" smtClean="0"/>
              <a:t>       57</a:t>
            </a:r>
            <a:r>
              <a:rPr lang="en-US" dirty="0"/>
              <a:t>%  </a:t>
            </a:r>
            <a:r>
              <a:rPr lang="en-US" dirty="0" smtClean="0"/>
              <a:t>      </a:t>
            </a:r>
            <a:r>
              <a:rPr lang="en-US" dirty="0"/>
              <a:t>low-cholesterol group</a:t>
            </a:r>
          </a:p>
        </p:txBody>
      </p:sp>
      <p:sp>
        <p:nvSpPr>
          <p:cNvPr id="4" name="TextBox 3"/>
          <p:cNvSpPr txBox="1"/>
          <p:nvPr/>
        </p:nvSpPr>
        <p:spPr>
          <a:xfrm>
            <a:off x="808219" y="6314696"/>
            <a:ext cx="8131929" cy="400110"/>
          </a:xfrm>
          <a:prstGeom prst="rect">
            <a:avLst/>
          </a:prstGeom>
          <a:noFill/>
        </p:spPr>
        <p:txBody>
          <a:bodyPr wrap="none" rtlCol="0">
            <a:spAutoFit/>
          </a:bodyPr>
          <a:lstStyle/>
          <a:p>
            <a:r>
              <a:rPr lang="en-US" sz="2000" dirty="0">
                <a:solidFill>
                  <a:srgbClr val="FF0000"/>
                </a:solidFill>
              </a:rPr>
              <a:t>*</a:t>
            </a:r>
            <a:r>
              <a:rPr lang="en-US" sz="2000" dirty="0"/>
              <a:t>I. </a:t>
            </a:r>
            <a:r>
              <a:rPr lang="en-US" sz="2000" dirty="0" err="1"/>
              <a:t>Markaki</a:t>
            </a:r>
            <a:r>
              <a:rPr lang="en-US" sz="2000" dirty="0"/>
              <a:t> et al., Journal of Stroke and Cerebrovascular Diseases, 2013: 1-7.</a:t>
            </a:r>
          </a:p>
        </p:txBody>
      </p:sp>
    </p:spTree>
    <p:extLst>
      <p:ext uri="{BB962C8B-B14F-4D97-AF65-F5344CB8AC3E}">
        <p14:creationId xmlns:p14="http://schemas.microsoft.com/office/powerpoint/2010/main" val="41721510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DHEA Provides Sulfate?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28209" y="1435423"/>
            <a:ext cx="8229600" cy="4525963"/>
          </a:xfrm>
        </p:spPr>
        <p:txBody>
          <a:bodyPr/>
          <a:lstStyle/>
          <a:p>
            <a:r>
              <a:rPr lang="en-US" dirty="0"/>
              <a:t>In aging </a:t>
            </a:r>
            <a:r>
              <a:rPr lang="en-US" dirty="0" smtClean="0"/>
              <a:t>rats:</a:t>
            </a:r>
          </a:p>
          <a:p>
            <a:pPr lvl="1"/>
            <a:r>
              <a:rPr lang="en-US" dirty="0" err="1" smtClean="0"/>
              <a:t>eNOS</a:t>
            </a:r>
            <a:r>
              <a:rPr lang="en-US" dirty="0" smtClean="0"/>
              <a:t> </a:t>
            </a:r>
            <a:r>
              <a:rPr lang="en-US" dirty="0"/>
              <a:t>expression is </a:t>
            </a:r>
            <a:r>
              <a:rPr lang="en-US" dirty="0" smtClean="0"/>
              <a:t>lowered</a:t>
            </a:r>
          </a:p>
          <a:p>
            <a:pPr lvl="1"/>
            <a:r>
              <a:rPr lang="en-US" dirty="0"/>
              <a:t>Response of vascular </a:t>
            </a:r>
            <a:r>
              <a:rPr lang="en-US" dirty="0" smtClean="0"/>
              <a:t>smooth                                          </a:t>
            </a:r>
            <a:r>
              <a:rPr lang="en-US" dirty="0"/>
              <a:t>muscle to NO is </a:t>
            </a:r>
            <a:r>
              <a:rPr lang="en-US" dirty="0" smtClean="0"/>
              <a:t>decreased</a:t>
            </a:r>
          </a:p>
          <a:p>
            <a:pPr lvl="1"/>
            <a:r>
              <a:rPr lang="en-US" dirty="0" smtClean="0"/>
              <a:t>Oxidative </a:t>
            </a:r>
            <a:r>
              <a:rPr lang="en-US" dirty="0"/>
              <a:t>resistance is </a:t>
            </a:r>
            <a:r>
              <a:rPr lang="en-US" dirty="0" smtClean="0"/>
              <a:t>weakened</a:t>
            </a:r>
          </a:p>
          <a:p>
            <a:r>
              <a:rPr lang="en-US" dirty="0" smtClean="0"/>
              <a:t>DHEA </a:t>
            </a:r>
            <a:r>
              <a:rPr lang="en-US" dirty="0"/>
              <a:t>supplement ameliorates these effects and delays aging process</a:t>
            </a:r>
          </a:p>
        </p:txBody>
      </p:sp>
      <p:pic>
        <p:nvPicPr>
          <p:cNvPr id="4" name="Picture 3" descr="dhea_sulf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2498" y="1223513"/>
            <a:ext cx="3502901" cy="2304540"/>
          </a:xfrm>
          <a:prstGeom prst="rect">
            <a:avLst/>
          </a:prstGeom>
        </p:spPr>
      </p:pic>
      <p:sp>
        <p:nvSpPr>
          <p:cNvPr id="5" name="TextBox 4"/>
          <p:cNvSpPr txBox="1"/>
          <p:nvPr/>
        </p:nvSpPr>
        <p:spPr>
          <a:xfrm>
            <a:off x="457200" y="6267197"/>
            <a:ext cx="4509618" cy="369332"/>
          </a:xfrm>
          <a:prstGeom prst="rect">
            <a:avLst/>
          </a:prstGeom>
          <a:noFill/>
        </p:spPr>
        <p:txBody>
          <a:bodyPr wrap="none" rtlCol="0">
            <a:spAutoFit/>
          </a:bodyPr>
          <a:lstStyle/>
          <a:p>
            <a:r>
              <a:rPr lang="en-US" dirty="0" smtClean="0">
                <a:solidFill>
                  <a:srgbClr val="FF0000"/>
                </a:solidFill>
              </a:rPr>
              <a:t>*</a:t>
            </a:r>
            <a:r>
              <a:rPr lang="en-US" dirty="0" smtClean="0"/>
              <a:t>S</a:t>
            </a:r>
            <a:r>
              <a:rPr lang="en-US" dirty="0"/>
              <a:t>. Wu et al., Gerontology 2007;53:234–237.</a:t>
            </a:r>
          </a:p>
        </p:txBody>
      </p:sp>
    </p:spTree>
    <p:extLst>
      <p:ext uri="{BB962C8B-B14F-4D97-AF65-F5344CB8AC3E}">
        <p14:creationId xmlns:p14="http://schemas.microsoft.com/office/powerpoint/2010/main" val="11298680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a:xfrm>
            <a:off x="457200" y="1241251"/>
            <a:ext cx="8418018" cy="4934917"/>
          </a:xfrm>
        </p:spPr>
        <p:txBody>
          <a:bodyPr>
            <a:normAutofit fontScale="85000" lnSpcReduction="20000"/>
          </a:bodyPr>
          <a:lstStyle/>
          <a:p>
            <a:pPr marL="0" indent="0">
              <a:buNone/>
            </a:pPr>
            <a:endParaRPr lang="en-US" dirty="0"/>
          </a:p>
          <a:p>
            <a:r>
              <a:rPr lang="en-US" dirty="0" smtClean="0"/>
              <a:t>Hemostasis </a:t>
            </a:r>
            <a:r>
              <a:rPr lang="en-US" dirty="0"/>
              <a:t>is the regulatory system that maintains blood </a:t>
            </a:r>
            <a:r>
              <a:rPr lang="en-US" dirty="0" smtClean="0"/>
              <a:t>stability</a:t>
            </a:r>
          </a:p>
          <a:p>
            <a:pPr lvl="1"/>
            <a:r>
              <a:rPr lang="en-US" dirty="0" smtClean="0"/>
              <a:t>Tension </a:t>
            </a:r>
            <a:r>
              <a:rPr lang="en-US" dirty="0"/>
              <a:t>between clotting and </a:t>
            </a:r>
            <a:r>
              <a:rPr lang="en-US" dirty="0" err="1" smtClean="0"/>
              <a:t>hemhorraging</a:t>
            </a:r>
            <a:endParaRPr lang="en-US" dirty="0" smtClean="0"/>
          </a:p>
          <a:p>
            <a:pPr lvl="1"/>
            <a:r>
              <a:rPr lang="en-US" dirty="0" smtClean="0"/>
              <a:t> </a:t>
            </a:r>
            <a:r>
              <a:rPr lang="en-US" dirty="0"/>
              <a:t>Sulfates in the </a:t>
            </a:r>
            <a:r>
              <a:rPr lang="en-US" dirty="0" err="1"/>
              <a:t>glycocalyx</a:t>
            </a:r>
            <a:r>
              <a:rPr lang="en-US" dirty="0"/>
              <a:t> are protective</a:t>
            </a:r>
          </a:p>
          <a:p>
            <a:r>
              <a:rPr lang="en-US" dirty="0" smtClean="0"/>
              <a:t>Grounding </a:t>
            </a:r>
            <a:r>
              <a:rPr lang="en-US" dirty="0"/>
              <a:t>can improve blood stability by providing negative charge through currents from the ground</a:t>
            </a:r>
          </a:p>
          <a:p>
            <a:r>
              <a:rPr lang="en-US" dirty="0" smtClean="0"/>
              <a:t>Red </a:t>
            </a:r>
            <a:r>
              <a:rPr lang="en-US" dirty="0"/>
              <a:t>blood cells discharge negative charge by releasing cholesterol sulfate in </a:t>
            </a:r>
            <a:r>
              <a:rPr lang="en-US" dirty="0" smtClean="0"/>
              <a:t>capillaries</a:t>
            </a:r>
          </a:p>
          <a:p>
            <a:pPr lvl="1"/>
            <a:r>
              <a:rPr lang="en-US" dirty="0" smtClean="0"/>
              <a:t>This helps maintain pH difference between arteries and veins to drive circulation</a:t>
            </a:r>
          </a:p>
          <a:p>
            <a:r>
              <a:rPr lang="en-US" dirty="0" smtClean="0"/>
              <a:t>Strokes are happening at a younger age, and this could be related to cholesterol sulfate deficiency</a:t>
            </a:r>
          </a:p>
          <a:p>
            <a:endParaRPr lang="en-US" dirty="0"/>
          </a:p>
        </p:txBody>
      </p:sp>
    </p:spTree>
    <p:extLst>
      <p:ext uri="{BB962C8B-B14F-4D97-AF65-F5344CB8AC3E}">
        <p14:creationId xmlns:p14="http://schemas.microsoft.com/office/powerpoint/2010/main" val="36071990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ontent Placeholder 2"/>
          <p:cNvSpPr txBox="1">
            <a:spLocks/>
          </p:cNvSpPr>
          <p:nvPr/>
        </p:nvSpPr>
        <p:spPr>
          <a:xfrm>
            <a:off x="457200" y="2076451"/>
            <a:ext cx="8229600" cy="952500"/>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4000" b="0" i="0" u="none" strike="noStrike" kern="1200" cap="none" spc="0" normalizeH="0" baseline="0" noProof="0" dirty="0" smtClean="0">
                <a:ln>
                  <a:noFill/>
                </a:ln>
                <a:solidFill>
                  <a:srgbClr val="FF0000"/>
                </a:solidFill>
                <a:effectLst/>
                <a:uLnTx/>
                <a:uFillTx/>
                <a:latin typeface="Apple Casual"/>
                <a:ea typeface="+mn-ea"/>
                <a:cs typeface="+mn-cs"/>
              </a:rPr>
              <a:t>Streaming Potential</a:t>
            </a:r>
            <a:endParaRPr kumimoji="0" lang="en-US" sz="4000" b="0" i="0" u="none" strike="noStrike" kern="1200" cap="none" spc="0" normalizeH="0" baseline="0" noProof="0" dirty="0">
              <a:ln>
                <a:noFill/>
              </a:ln>
              <a:solidFill>
                <a:srgbClr val="FF0000"/>
              </a:solidFill>
              <a:effectLst/>
              <a:uLnTx/>
              <a:uFillTx/>
              <a:latin typeface="Apple Casual"/>
              <a:ea typeface="+mn-ea"/>
              <a:cs typeface="+mn-cs"/>
            </a:endParaRPr>
          </a:p>
        </p:txBody>
      </p:sp>
    </p:spTree>
    <p:extLst>
      <p:ext uri="{BB962C8B-B14F-4D97-AF65-F5344CB8AC3E}">
        <p14:creationId xmlns:p14="http://schemas.microsoft.com/office/powerpoint/2010/main" val="5936912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Defective Streaming Potential!</a:t>
            </a:r>
            <a:endParaRPr lang="en-US" b="1"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I have identified impaired blood flow as the key problem in multiple modern diseases</a:t>
            </a:r>
          </a:p>
          <a:p>
            <a:pPr marL="0" indent="0">
              <a:buNone/>
            </a:pPr>
            <a:endParaRPr lang="en-US" dirty="0"/>
          </a:p>
          <a:p>
            <a:pPr marL="0" indent="0">
              <a:buNone/>
            </a:pPr>
            <a:r>
              <a:rPr lang="en-US" dirty="0" smtClean="0"/>
              <a:t>It is a direct consequence of insufficient negative charge in the blood vessels, due to insufficient supply of sulfate anions</a:t>
            </a:r>
          </a:p>
          <a:p>
            <a:pPr marL="0" indent="0">
              <a:buNone/>
            </a:pPr>
            <a:endParaRPr lang="en-US" dirty="0"/>
          </a:p>
          <a:p>
            <a:pPr marL="0" indent="0">
              <a:buNone/>
            </a:pPr>
            <a:r>
              <a:rPr lang="en-US" dirty="0" smtClean="0"/>
              <a:t>Zeta potential is a measure of the flow rate of charged particles (e.g., red blood cells) in an electric field</a:t>
            </a:r>
          </a:p>
          <a:p>
            <a:pPr marL="0" indent="0">
              <a:buNone/>
            </a:pPr>
            <a:endParaRPr lang="en-US" dirty="0" smtClean="0"/>
          </a:p>
          <a:p>
            <a:pPr marL="0" indent="0">
              <a:buNone/>
            </a:pPr>
            <a:r>
              <a:rPr lang="en-US" dirty="0" smtClean="0"/>
              <a:t>The blood’s zeta potential is an indicator of general health</a:t>
            </a:r>
          </a:p>
          <a:p>
            <a:endParaRPr lang="en-US" dirty="0"/>
          </a:p>
        </p:txBody>
      </p:sp>
      <p:sp>
        <p:nvSpPr>
          <p:cNvPr id="4" name="Footer Placeholder 4"/>
          <p:cNvSpPr txBox="1">
            <a:spLocks/>
          </p:cNvSpPr>
          <p:nvPr/>
        </p:nvSpPr>
        <p:spPr>
          <a:xfrm>
            <a:off x="152400" y="6565900"/>
            <a:ext cx="5249327" cy="365125"/>
          </a:xfrm>
          <a:prstGeom prst="rect">
            <a:avLst/>
          </a:prstGeom>
        </p:spPr>
        <p:txBody>
          <a:bodyPr/>
          <a:lstStyle>
            <a:defPPr>
              <a:defRPr lang="en-US"/>
            </a:defPPr>
            <a:lvl1pPr marL="0" algn="l" defTabSz="457200" rtl="0" eaLnBrk="1" latinLnBrk="0" hangingPunct="1">
              <a:defRPr sz="1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MIT</a:t>
            </a:r>
            <a:r>
              <a:rPr lang="en-US" dirty="0" smtClean="0">
                <a:solidFill>
                  <a:schemeClr val="tx2"/>
                </a:solidFill>
              </a:rPr>
              <a:t> </a:t>
            </a:r>
            <a:r>
              <a:rPr lang="en-US" dirty="0" smtClean="0">
                <a:solidFill>
                  <a:srgbClr val="CA5200"/>
                </a:solidFill>
              </a:rPr>
              <a:t>C</a:t>
            </a:r>
            <a:r>
              <a:rPr lang="en-US" dirty="0" smtClean="0"/>
              <a:t>omputer </a:t>
            </a:r>
            <a:r>
              <a:rPr lang="en-US" dirty="0" smtClean="0">
                <a:solidFill>
                  <a:srgbClr val="CA5200"/>
                </a:solidFill>
              </a:rPr>
              <a:t>S</a:t>
            </a:r>
            <a:r>
              <a:rPr lang="en-US" dirty="0" smtClean="0"/>
              <a:t>cience and</a:t>
            </a:r>
            <a:r>
              <a:rPr lang="en-US" dirty="0" smtClean="0">
                <a:solidFill>
                  <a:schemeClr val="tx2"/>
                </a:solidFill>
              </a:rPr>
              <a:t> </a:t>
            </a:r>
            <a:r>
              <a:rPr lang="en-US" dirty="0" smtClean="0">
                <a:solidFill>
                  <a:srgbClr val="CA5200"/>
                </a:solidFill>
              </a:rPr>
              <a:t>A</a:t>
            </a:r>
            <a:r>
              <a:rPr lang="en-US" dirty="0" smtClean="0"/>
              <a:t>rtificial</a:t>
            </a:r>
            <a:r>
              <a:rPr lang="en-US" dirty="0" smtClean="0">
                <a:solidFill>
                  <a:schemeClr val="tx2"/>
                </a:solidFill>
              </a:rPr>
              <a:t> </a:t>
            </a:r>
            <a:r>
              <a:rPr lang="en-US" dirty="0" smtClean="0">
                <a:solidFill>
                  <a:srgbClr val="CA5200"/>
                </a:solidFill>
              </a:rPr>
              <a:t>I</a:t>
            </a:r>
            <a:r>
              <a:rPr lang="en-US" dirty="0" smtClean="0"/>
              <a:t>ntelligence</a:t>
            </a:r>
            <a:r>
              <a:rPr lang="en-US" dirty="0" smtClean="0">
                <a:solidFill>
                  <a:schemeClr val="tx2"/>
                </a:solidFill>
              </a:rPr>
              <a:t> </a:t>
            </a:r>
            <a:r>
              <a:rPr lang="en-US" dirty="0" smtClean="0">
                <a:solidFill>
                  <a:srgbClr val="CA5200"/>
                </a:solidFill>
              </a:rPr>
              <a:t>L</a:t>
            </a:r>
            <a:r>
              <a:rPr lang="en-US" dirty="0" smtClean="0"/>
              <a:t>aboratory</a:t>
            </a:r>
            <a:endParaRPr lang="en-US" dirty="0"/>
          </a:p>
        </p:txBody>
      </p:sp>
    </p:spTree>
    <p:extLst>
      <p:ext uri="{BB962C8B-B14F-4D97-AF65-F5344CB8AC3E}">
        <p14:creationId xmlns:p14="http://schemas.microsoft.com/office/powerpoint/2010/main" val="25121586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6"/>
            <a:ext cx="8229600" cy="1143000"/>
          </a:xfrm>
        </p:spPr>
        <p:txBody>
          <a:bodyPr>
            <a:normAutofit fontScale="90000"/>
          </a:bodyPr>
          <a:lstStyle/>
          <a:p>
            <a:r>
              <a:rPr lang="en-US" b="1" dirty="0" err="1" smtClean="0"/>
              <a:t>Electrokinetic</a:t>
            </a:r>
            <a:r>
              <a:rPr lang="en-US" b="1" dirty="0" smtClean="0"/>
              <a:t> Vascular             Streaming Potential (EVSP)</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199" y="1363139"/>
            <a:ext cx="8449733" cy="4665132"/>
          </a:xfrm>
        </p:spPr>
        <p:txBody>
          <a:bodyPr>
            <a:normAutofit fontScale="92500" lnSpcReduction="10000"/>
          </a:bodyPr>
          <a:lstStyle/>
          <a:p>
            <a:r>
              <a:rPr lang="en-US" dirty="0"/>
              <a:t>Field strength is </a:t>
            </a:r>
            <a:r>
              <a:rPr lang="en-US" dirty="0" smtClean="0"/>
              <a:t>proportional                                     </a:t>
            </a:r>
            <a:r>
              <a:rPr lang="en-US" dirty="0"/>
              <a:t>to the zeta potential  </a:t>
            </a:r>
            <a:r>
              <a:rPr lang="en-US" dirty="0" smtClean="0">
                <a:sym typeface="Wingdings"/>
              </a:rPr>
              <a:t></a:t>
            </a:r>
            <a:r>
              <a:rPr lang="en-US" dirty="0" smtClean="0"/>
              <a:t>                                          promotes blood flow</a:t>
            </a:r>
            <a:endParaRPr lang="en-US" dirty="0"/>
          </a:p>
          <a:p>
            <a:r>
              <a:rPr lang="en-US" dirty="0" smtClean="0"/>
              <a:t>Contains a DC component                                         and an AC component                                               (very low frequency, depends                                     on pulse rate and heart rate)</a:t>
            </a:r>
          </a:p>
          <a:p>
            <a:r>
              <a:rPr lang="en-US" dirty="0" smtClean="0"/>
              <a:t>Influences endothelial cells:</a:t>
            </a:r>
          </a:p>
          <a:p>
            <a:pPr lvl="1"/>
            <a:r>
              <a:rPr lang="en-US" dirty="0" smtClean="0"/>
              <a:t>Enhances release of nitric oxide (</a:t>
            </a:r>
            <a:r>
              <a:rPr lang="en-US" dirty="0" err="1" smtClean="0"/>
              <a:t>vasorelaxant</a:t>
            </a:r>
            <a:r>
              <a:rPr lang="en-US" dirty="0" smtClean="0"/>
              <a:t>)</a:t>
            </a:r>
          </a:p>
          <a:p>
            <a:pPr lvl="1"/>
            <a:r>
              <a:rPr lang="en-US" dirty="0" smtClean="0"/>
              <a:t>Increases calcium-based depolarization</a:t>
            </a:r>
          </a:p>
        </p:txBody>
      </p:sp>
      <p:sp>
        <p:nvSpPr>
          <p:cNvPr id="5" name="TextBox 4"/>
          <p:cNvSpPr txBox="1"/>
          <p:nvPr/>
        </p:nvSpPr>
        <p:spPr>
          <a:xfrm>
            <a:off x="1957568" y="5837534"/>
            <a:ext cx="7186432" cy="461665"/>
          </a:xfrm>
          <a:prstGeom prst="rect">
            <a:avLst/>
          </a:prstGeom>
          <a:noFill/>
        </p:spPr>
        <p:txBody>
          <a:bodyPr wrap="none" rtlCol="0">
            <a:spAutoFit/>
          </a:bodyPr>
          <a:lstStyle/>
          <a:p>
            <a:r>
              <a:rPr lang="en-US" sz="2400" dirty="0" smtClean="0">
                <a:solidFill>
                  <a:srgbClr val="FF0000"/>
                </a:solidFill>
              </a:rPr>
              <a:t>*</a:t>
            </a:r>
            <a:r>
              <a:rPr lang="en-US" sz="2400" dirty="0" smtClean="0"/>
              <a:t>D.P. </a:t>
            </a:r>
            <a:r>
              <a:rPr lang="en-US" sz="2400" dirty="0" err="1" smtClean="0"/>
              <a:t>Trivedi</a:t>
            </a:r>
            <a:r>
              <a:rPr lang="en-US" sz="2400" dirty="0" smtClean="0"/>
              <a:t> et al., </a:t>
            </a:r>
            <a:r>
              <a:rPr lang="en-US" sz="2400" dirty="0" err="1" smtClean="0"/>
              <a:t>Bioelectromagnetics</a:t>
            </a:r>
            <a:r>
              <a:rPr lang="en-US" sz="2400" dirty="0" smtClean="0"/>
              <a:t> 34:22-30, 2013.</a:t>
            </a:r>
            <a:endParaRPr lang="en-US" sz="2400" dirty="0"/>
          </a:p>
        </p:txBody>
      </p:sp>
      <p:pic>
        <p:nvPicPr>
          <p:cNvPr id="6" name="Picture 5" descr="structure-of-erythrocyt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2202" y="1752601"/>
            <a:ext cx="3481798" cy="2324100"/>
          </a:xfrm>
          <a:prstGeom prst="rect">
            <a:avLst/>
          </a:prstGeom>
        </p:spPr>
      </p:pic>
      <p:sp>
        <p:nvSpPr>
          <p:cNvPr id="7" name="Oval 6"/>
          <p:cNvSpPr/>
          <p:nvPr/>
        </p:nvSpPr>
        <p:spPr>
          <a:xfrm>
            <a:off x="6417733" y="2794000"/>
            <a:ext cx="254000" cy="203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sp>
        <p:nvSpPr>
          <p:cNvPr id="8" name="TextBox 7"/>
          <p:cNvSpPr txBox="1"/>
          <p:nvPr/>
        </p:nvSpPr>
        <p:spPr>
          <a:xfrm>
            <a:off x="6383867" y="2552411"/>
            <a:ext cx="255336" cy="584776"/>
          </a:xfrm>
          <a:prstGeom prst="rect">
            <a:avLst/>
          </a:prstGeom>
          <a:noFill/>
          <a:ln>
            <a:noFill/>
          </a:ln>
        </p:spPr>
        <p:txBody>
          <a:bodyPr wrap="square" rtlCol="0">
            <a:spAutoFit/>
          </a:bodyPr>
          <a:lstStyle/>
          <a:p>
            <a:r>
              <a:rPr lang="en-US" sz="3200" dirty="0" smtClean="0">
                <a:solidFill>
                  <a:srgbClr val="FF0000"/>
                </a:solidFill>
              </a:rPr>
              <a:t>-</a:t>
            </a:r>
            <a:endParaRPr lang="en-US" sz="3200" dirty="0">
              <a:solidFill>
                <a:srgbClr val="FF0000"/>
              </a:solidFill>
            </a:endParaRPr>
          </a:p>
        </p:txBody>
      </p:sp>
      <p:cxnSp>
        <p:nvCxnSpPr>
          <p:cNvPr id="11" name="Straight Arrow Connector 10"/>
          <p:cNvCxnSpPr/>
          <p:nvPr/>
        </p:nvCxnSpPr>
        <p:spPr>
          <a:xfrm flipV="1">
            <a:off x="6417733" y="2794000"/>
            <a:ext cx="965200" cy="343187"/>
          </a:xfrm>
          <a:prstGeom prst="straightConnector1">
            <a:avLst/>
          </a:prstGeom>
          <a:ln w="381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492275" y="1184759"/>
            <a:ext cx="389049" cy="584776"/>
          </a:xfrm>
          <a:prstGeom prst="rect">
            <a:avLst/>
          </a:prstGeom>
          <a:noFill/>
        </p:spPr>
        <p:txBody>
          <a:bodyPr wrap="none" rtlCol="0">
            <a:spAutoFit/>
          </a:bodyPr>
          <a:lstStyle/>
          <a:p>
            <a:r>
              <a:rPr lang="en-US" sz="3200" b="1" dirty="0" smtClean="0">
                <a:solidFill>
                  <a:srgbClr val="FF0000"/>
                </a:solidFill>
              </a:rPr>
              <a:t>+</a:t>
            </a:r>
            <a:endParaRPr lang="en-US" b="1" dirty="0">
              <a:solidFill>
                <a:srgbClr val="FF0000"/>
              </a:solidFill>
            </a:endParaRPr>
          </a:p>
        </p:txBody>
      </p:sp>
      <p:sp>
        <p:nvSpPr>
          <p:cNvPr id="13" name="Footer Placeholder 4"/>
          <p:cNvSpPr txBox="1">
            <a:spLocks/>
          </p:cNvSpPr>
          <p:nvPr/>
        </p:nvSpPr>
        <p:spPr>
          <a:xfrm>
            <a:off x="152400" y="6565900"/>
            <a:ext cx="5249327" cy="365125"/>
          </a:xfrm>
          <a:prstGeom prst="rect">
            <a:avLst/>
          </a:prstGeom>
        </p:spPr>
        <p:txBody>
          <a:bodyPr/>
          <a:lstStyle>
            <a:defPPr>
              <a:defRPr lang="en-US"/>
            </a:defPPr>
            <a:lvl1pPr marL="0" algn="l" defTabSz="457200" rtl="0" eaLnBrk="1" latinLnBrk="0" hangingPunct="1">
              <a:defRPr sz="1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MIT</a:t>
            </a:r>
            <a:r>
              <a:rPr lang="en-US" dirty="0" smtClean="0">
                <a:solidFill>
                  <a:schemeClr val="tx2"/>
                </a:solidFill>
              </a:rPr>
              <a:t> </a:t>
            </a:r>
            <a:r>
              <a:rPr lang="en-US" dirty="0" smtClean="0">
                <a:solidFill>
                  <a:srgbClr val="CA5200"/>
                </a:solidFill>
              </a:rPr>
              <a:t>C</a:t>
            </a:r>
            <a:r>
              <a:rPr lang="en-US" dirty="0" smtClean="0"/>
              <a:t>omputer </a:t>
            </a:r>
            <a:r>
              <a:rPr lang="en-US" dirty="0" smtClean="0">
                <a:solidFill>
                  <a:srgbClr val="CA5200"/>
                </a:solidFill>
              </a:rPr>
              <a:t>S</a:t>
            </a:r>
            <a:r>
              <a:rPr lang="en-US" dirty="0" smtClean="0"/>
              <a:t>cience and</a:t>
            </a:r>
            <a:r>
              <a:rPr lang="en-US" dirty="0" smtClean="0">
                <a:solidFill>
                  <a:schemeClr val="tx2"/>
                </a:solidFill>
              </a:rPr>
              <a:t> </a:t>
            </a:r>
            <a:r>
              <a:rPr lang="en-US" dirty="0" smtClean="0">
                <a:solidFill>
                  <a:srgbClr val="CA5200"/>
                </a:solidFill>
              </a:rPr>
              <a:t>A</a:t>
            </a:r>
            <a:r>
              <a:rPr lang="en-US" dirty="0" smtClean="0"/>
              <a:t>rtificial</a:t>
            </a:r>
            <a:r>
              <a:rPr lang="en-US" dirty="0" smtClean="0">
                <a:solidFill>
                  <a:schemeClr val="tx2"/>
                </a:solidFill>
              </a:rPr>
              <a:t> </a:t>
            </a:r>
            <a:r>
              <a:rPr lang="en-US" dirty="0" smtClean="0">
                <a:solidFill>
                  <a:srgbClr val="CA5200"/>
                </a:solidFill>
              </a:rPr>
              <a:t>I</a:t>
            </a:r>
            <a:r>
              <a:rPr lang="en-US" dirty="0" smtClean="0"/>
              <a:t>ntelligence</a:t>
            </a:r>
            <a:r>
              <a:rPr lang="en-US" dirty="0" smtClean="0">
                <a:solidFill>
                  <a:schemeClr val="tx2"/>
                </a:solidFill>
              </a:rPr>
              <a:t> </a:t>
            </a:r>
            <a:r>
              <a:rPr lang="en-US" dirty="0" smtClean="0">
                <a:solidFill>
                  <a:srgbClr val="CA5200"/>
                </a:solidFill>
              </a:rPr>
              <a:t>L</a:t>
            </a:r>
            <a:r>
              <a:rPr lang="en-US" dirty="0" smtClean="0"/>
              <a:t>aboratory</a:t>
            </a:r>
            <a:endParaRPr lang="en-US" dirty="0"/>
          </a:p>
        </p:txBody>
      </p:sp>
    </p:spTree>
    <p:extLst>
      <p:ext uri="{BB962C8B-B14F-4D97-AF65-F5344CB8AC3E}">
        <p14:creationId xmlns:p14="http://schemas.microsoft.com/office/powerpoint/2010/main" val="34060234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862"/>
            <a:ext cx="8229600" cy="1143000"/>
          </a:xfrm>
        </p:spPr>
        <p:txBody>
          <a:bodyPr/>
          <a:lstStyle/>
          <a:p>
            <a:r>
              <a:rPr lang="en-US" b="1" dirty="0" smtClean="0"/>
              <a:t>Streaming Potential</a:t>
            </a:r>
            <a:endParaRPr lang="en-US" b="1" dirty="0"/>
          </a:p>
        </p:txBody>
      </p:sp>
      <p:pic>
        <p:nvPicPr>
          <p:cNvPr id="4" name="Content Placeholder 3" descr="streaming_potential_zeta_viscosity_pressure.png"/>
          <p:cNvPicPr>
            <a:picLocks noGrp="1" noChangeAspect="1"/>
          </p:cNvPicPr>
          <p:nvPr>
            <p:ph idx="1"/>
          </p:nvPr>
        </p:nvPicPr>
        <p:blipFill>
          <a:blip r:embed="rId3">
            <a:extLst>
              <a:ext uri="{28A0092B-C50C-407E-A947-70E740481C1C}">
                <a14:useLocalDpi xmlns:a14="http://schemas.microsoft.com/office/drawing/2010/main" val="0"/>
              </a:ext>
            </a:extLst>
          </a:blip>
          <a:srcRect t="-45471" b="-45471"/>
          <a:stretch>
            <a:fillRect/>
          </a:stretch>
        </p:blipFill>
        <p:spPr/>
      </p:pic>
      <p:sp>
        <p:nvSpPr>
          <p:cNvPr id="5" name="TextBox 4"/>
          <p:cNvSpPr txBox="1"/>
          <p:nvPr/>
        </p:nvSpPr>
        <p:spPr>
          <a:xfrm>
            <a:off x="765981" y="1861810"/>
            <a:ext cx="3073903" cy="523220"/>
          </a:xfrm>
          <a:prstGeom prst="rect">
            <a:avLst/>
          </a:prstGeom>
          <a:noFill/>
        </p:spPr>
        <p:txBody>
          <a:bodyPr wrap="none" rtlCol="0">
            <a:spAutoFit/>
          </a:bodyPr>
          <a:lstStyle/>
          <a:p>
            <a:r>
              <a:rPr lang="en-US" sz="2800" dirty="0" smtClean="0"/>
              <a:t>Streaming potential</a:t>
            </a:r>
            <a:endParaRPr lang="en-US" sz="2800" dirty="0"/>
          </a:p>
        </p:txBody>
      </p:sp>
      <p:cxnSp>
        <p:nvCxnSpPr>
          <p:cNvPr id="6" name="Straight Arrow Connector 5"/>
          <p:cNvCxnSpPr/>
          <p:nvPr/>
        </p:nvCxnSpPr>
        <p:spPr>
          <a:xfrm>
            <a:off x="2082800" y="2385030"/>
            <a:ext cx="12700" cy="59947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25452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descr="streaming_potential_zeta_viscosity_pressure.png"/>
          <p:cNvPicPr>
            <a:picLocks noGrp="1" noChangeAspect="1"/>
          </p:cNvPicPr>
          <p:nvPr>
            <p:ph idx="1"/>
          </p:nvPr>
        </p:nvPicPr>
        <p:blipFill>
          <a:blip r:embed="rId3">
            <a:extLst>
              <a:ext uri="{28A0092B-C50C-407E-A947-70E740481C1C}">
                <a14:useLocalDpi xmlns:a14="http://schemas.microsoft.com/office/drawing/2010/main" val="0"/>
              </a:ext>
            </a:extLst>
          </a:blip>
          <a:srcRect t="-45471" b="-45471"/>
          <a:stretch>
            <a:fillRect/>
          </a:stretch>
        </p:blipFill>
        <p:spPr>
          <a:xfrm>
            <a:off x="457200" y="1600200"/>
            <a:ext cx="8229600" cy="4525963"/>
          </a:xfrm>
        </p:spPr>
      </p:pic>
      <p:sp>
        <p:nvSpPr>
          <p:cNvPr id="2" name="Title 1"/>
          <p:cNvSpPr>
            <a:spLocks noGrp="1"/>
          </p:cNvSpPr>
          <p:nvPr>
            <p:ph type="title"/>
          </p:nvPr>
        </p:nvSpPr>
        <p:spPr>
          <a:xfrm>
            <a:off x="457200" y="-169862"/>
            <a:ext cx="8229600" cy="1143000"/>
          </a:xfrm>
        </p:spPr>
        <p:txBody>
          <a:bodyPr/>
          <a:lstStyle/>
          <a:p>
            <a:r>
              <a:rPr lang="en-US" b="1" dirty="0" smtClean="0"/>
              <a:t>Streaming Potential</a:t>
            </a:r>
            <a:endParaRPr lang="en-US" b="1" dirty="0"/>
          </a:p>
        </p:txBody>
      </p:sp>
      <p:sp>
        <p:nvSpPr>
          <p:cNvPr id="5" name="TextBox 4"/>
          <p:cNvSpPr txBox="1"/>
          <p:nvPr/>
        </p:nvSpPr>
        <p:spPr>
          <a:xfrm>
            <a:off x="765981" y="1861810"/>
            <a:ext cx="3073903" cy="523220"/>
          </a:xfrm>
          <a:prstGeom prst="rect">
            <a:avLst/>
          </a:prstGeom>
          <a:noFill/>
        </p:spPr>
        <p:txBody>
          <a:bodyPr wrap="none" rtlCol="0">
            <a:spAutoFit/>
          </a:bodyPr>
          <a:lstStyle/>
          <a:p>
            <a:r>
              <a:rPr lang="en-US" sz="2800" dirty="0" smtClean="0"/>
              <a:t>Streaming potential</a:t>
            </a:r>
            <a:endParaRPr lang="en-US" sz="2800" dirty="0"/>
          </a:p>
        </p:txBody>
      </p:sp>
      <p:cxnSp>
        <p:nvCxnSpPr>
          <p:cNvPr id="6" name="Straight Arrow Connector 5"/>
          <p:cNvCxnSpPr/>
          <p:nvPr/>
        </p:nvCxnSpPr>
        <p:spPr>
          <a:xfrm>
            <a:off x="2082800" y="2385030"/>
            <a:ext cx="12700" cy="59947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7" name="Picture 6" descr="sine_wav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796" y="849643"/>
            <a:ext cx="2814916" cy="1321637"/>
          </a:xfrm>
          <a:prstGeom prst="rect">
            <a:avLst/>
          </a:prstGeom>
        </p:spPr>
      </p:pic>
      <p:pic>
        <p:nvPicPr>
          <p:cNvPr id="8" name="Picture 7" descr="sine_wav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0784" y="2143311"/>
            <a:ext cx="1333500" cy="1321637"/>
          </a:xfrm>
          <a:prstGeom prst="rect">
            <a:avLst/>
          </a:prstGeom>
        </p:spPr>
      </p:pic>
      <p:pic>
        <p:nvPicPr>
          <p:cNvPr id="10" name="Picture 9" descr="sine_wav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1884" y="2141210"/>
            <a:ext cx="1333500" cy="1321637"/>
          </a:xfrm>
          <a:prstGeom prst="rect">
            <a:avLst/>
          </a:prstGeom>
        </p:spPr>
      </p:pic>
      <p:sp>
        <p:nvSpPr>
          <p:cNvPr id="3" name="TextBox 2"/>
          <p:cNvSpPr txBox="1"/>
          <p:nvPr/>
        </p:nvSpPr>
        <p:spPr>
          <a:xfrm>
            <a:off x="178542" y="997281"/>
            <a:ext cx="3833915" cy="646331"/>
          </a:xfrm>
          <a:prstGeom prst="rect">
            <a:avLst/>
          </a:prstGeom>
          <a:solidFill>
            <a:srgbClr val="FFF9A2"/>
          </a:solidFill>
          <a:ln>
            <a:solidFill>
              <a:srgbClr val="000000"/>
            </a:solidFill>
          </a:ln>
        </p:spPr>
        <p:txBody>
          <a:bodyPr wrap="none" rtlCol="0">
            <a:spAutoFit/>
          </a:bodyPr>
          <a:lstStyle/>
          <a:p>
            <a:r>
              <a:rPr lang="en-US" dirty="0" smtClean="0"/>
              <a:t>Contains both DC and AC component</a:t>
            </a:r>
          </a:p>
          <a:p>
            <a:r>
              <a:rPr lang="en-US" dirty="0" smtClean="0"/>
              <a:t>AC component controlled by heart rate</a:t>
            </a:r>
            <a:endParaRPr lang="en-US" dirty="0"/>
          </a:p>
        </p:txBody>
      </p:sp>
      <p:sp>
        <p:nvSpPr>
          <p:cNvPr id="9" name="TextBox 8"/>
          <p:cNvSpPr txBox="1"/>
          <p:nvPr/>
        </p:nvSpPr>
        <p:spPr>
          <a:xfrm>
            <a:off x="6533898" y="1642395"/>
            <a:ext cx="2559302" cy="646331"/>
          </a:xfrm>
          <a:prstGeom prst="rect">
            <a:avLst/>
          </a:prstGeom>
          <a:noFill/>
        </p:spPr>
        <p:txBody>
          <a:bodyPr wrap="square" rtlCol="0">
            <a:spAutoFit/>
          </a:bodyPr>
          <a:lstStyle/>
          <a:p>
            <a:pPr algn="r"/>
            <a:r>
              <a:rPr lang="en-US" dirty="0" smtClean="0"/>
              <a:t>Higher heart rate induces stronger response</a:t>
            </a:r>
            <a:endParaRPr lang="en-US" dirty="0"/>
          </a:p>
        </p:txBody>
      </p:sp>
    </p:spTree>
    <p:extLst>
      <p:ext uri="{BB962C8B-B14F-4D97-AF65-F5344CB8AC3E}">
        <p14:creationId xmlns:p14="http://schemas.microsoft.com/office/powerpoint/2010/main" val="40668101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reaming_potential_zeta_viscosity_pressure.png"/>
          <p:cNvPicPr>
            <a:picLocks noGrp="1" noChangeAspect="1"/>
          </p:cNvPicPr>
          <p:nvPr>
            <p:ph idx="1"/>
          </p:nvPr>
        </p:nvPicPr>
        <p:blipFill>
          <a:blip r:embed="rId3">
            <a:extLst>
              <a:ext uri="{28A0092B-C50C-407E-A947-70E740481C1C}">
                <a14:useLocalDpi xmlns:a14="http://schemas.microsoft.com/office/drawing/2010/main" val="0"/>
              </a:ext>
            </a:extLst>
          </a:blip>
          <a:srcRect t="-45471" b="-45471"/>
          <a:stretch>
            <a:fillRect/>
          </a:stretch>
        </p:blipFill>
        <p:spPr/>
      </p:pic>
      <p:sp>
        <p:nvSpPr>
          <p:cNvPr id="5" name="Title 1"/>
          <p:cNvSpPr txBox="1">
            <a:spLocks/>
          </p:cNvSpPr>
          <p:nvPr/>
        </p:nvSpPr>
        <p:spPr>
          <a:xfrm>
            <a:off x="457200" y="-16986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Streaming Potential</a:t>
            </a:r>
            <a:endParaRPr lang="en-US" b="1" dirty="0"/>
          </a:p>
        </p:txBody>
      </p:sp>
    </p:spTree>
    <p:extLst>
      <p:ext uri="{BB962C8B-B14F-4D97-AF65-F5344CB8AC3E}">
        <p14:creationId xmlns:p14="http://schemas.microsoft.com/office/powerpoint/2010/main" val="6155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reaming_potential_zeta_viscosity_pressure.png"/>
          <p:cNvPicPr>
            <a:picLocks noGrp="1" noChangeAspect="1"/>
          </p:cNvPicPr>
          <p:nvPr>
            <p:ph idx="1"/>
          </p:nvPr>
        </p:nvPicPr>
        <p:blipFill>
          <a:blip r:embed="rId3">
            <a:extLst>
              <a:ext uri="{28A0092B-C50C-407E-A947-70E740481C1C}">
                <a14:useLocalDpi xmlns:a14="http://schemas.microsoft.com/office/drawing/2010/main" val="0"/>
              </a:ext>
            </a:extLst>
          </a:blip>
          <a:srcRect t="-45471" b="-45471"/>
          <a:stretch>
            <a:fillRect/>
          </a:stretch>
        </p:blipFill>
        <p:spPr/>
      </p:pic>
      <p:sp>
        <p:nvSpPr>
          <p:cNvPr id="5" name="TextBox 4"/>
          <p:cNvSpPr txBox="1"/>
          <p:nvPr/>
        </p:nvSpPr>
        <p:spPr>
          <a:xfrm>
            <a:off x="2302933" y="1600200"/>
            <a:ext cx="4532636" cy="523220"/>
          </a:xfrm>
          <a:prstGeom prst="rect">
            <a:avLst/>
          </a:prstGeom>
          <a:noFill/>
        </p:spPr>
        <p:txBody>
          <a:bodyPr wrap="none" rtlCol="0">
            <a:spAutoFit/>
          </a:bodyPr>
          <a:lstStyle/>
          <a:p>
            <a:r>
              <a:rPr lang="en-US" sz="2800" dirty="0" smtClean="0"/>
              <a:t>Proportional to Zeta potential</a:t>
            </a:r>
            <a:endParaRPr lang="en-US" sz="2800" dirty="0"/>
          </a:p>
        </p:txBody>
      </p:sp>
      <p:cxnSp>
        <p:nvCxnSpPr>
          <p:cNvPr id="7" name="Straight Arrow Connector 6"/>
          <p:cNvCxnSpPr>
            <a:stCxn id="5" idx="2"/>
          </p:cNvCxnSpPr>
          <p:nvPr/>
        </p:nvCxnSpPr>
        <p:spPr>
          <a:xfrm flipH="1">
            <a:off x="2946409" y="2123420"/>
            <a:ext cx="1622842" cy="924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457200" y="-16986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Streaming Potential</a:t>
            </a:r>
            <a:endParaRPr lang="en-US" b="1" dirty="0"/>
          </a:p>
        </p:txBody>
      </p:sp>
    </p:spTree>
    <p:extLst>
      <p:ext uri="{BB962C8B-B14F-4D97-AF65-F5344CB8AC3E}">
        <p14:creationId xmlns:p14="http://schemas.microsoft.com/office/powerpoint/2010/main" val="2557574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High Cholesterol; Low Mortality!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a:t>"In conclusion, our population-based study shows that high total cholesterol (TC), HDL-C, or LDL-C levels in the elderly are associated with a lower all-cause mortality compared with the group with the recommended low lipoprotein level."</a:t>
            </a:r>
          </a:p>
          <a:p>
            <a:endParaRPr lang="en-US" dirty="0"/>
          </a:p>
          <a:p>
            <a:pPr marL="0" indent="0">
              <a:buNone/>
            </a:pPr>
            <a:r>
              <a:rPr lang="en-US" dirty="0"/>
              <a:t>"Our findings could seem controversial. However, most studies performed in older adults show an inverse association between TC and mortality [11,14]."</a:t>
            </a:r>
          </a:p>
        </p:txBody>
      </p:sp>
      <p:sp>
        <p:nvSpPr>
          <p:cNvPr id="4" name="TextBox 3"/>
          <p:cNvSpPr txBox="1"/>
          <p:nvPr/>
        </p:nvSpPr>
        <p:spPr>
          <a:xfrm>
            <a:off x="0" y="6488668"/>
            <a:ext cx="8800180" cy="400110"/>
          </a:xfrm>
          <a:prstGeom prst="rect">
            <a:avLst/>
          </a:prstGeom>
          <a:noFill/>
        </p:spPr>
        <p:txBody>
          <a:bodyPr wrap="none" rtlCol="0">
            <a:spAutoFit/>
          </a:bodyPr>
          <a:lstStyle/>
          <a:p>
            <a:r>
              <a:rPr lang="en-US" sz="2000" dirty="0">
                <a:solidFill>
                  <a:srgbClr val="FF0000"/>
                </a:solidFill>
              </a:rPr>
              <a:t>*</a:t>
            </a:r>
            <a:r>
              <a:rPr lang="en-US" sz="2000" dirty="0"/>
              <a:t>L. </a:t>
            </a:r>
            <a:r>
              <a:rPr lang="en-US" sz="2000" dirty="0" err="1"/>
              <a:t>Bathum</a:t>
            </a:r>
            <a:r>
              <a:rPr lang="en-US" sz="2000" dirty="0"/>
              <a:t> et al., Scandinavian Journal of Primary Health Care, 2013; 31: 172–180.</a:t>
            </a:r>
          </a:p>
        </p:txBody>
      </p:sp>
    </p:spTree>
    <p:extLst>
      <p:ext uri="{BB962C8B-B14F-4D97-AF65-F5344CB8AC3E}">
        <p14:creationId xmlns:p14="http://schemas.microsoft.com/office/powerpoint/2010/main" val="7500474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reaming_potential_zeta_viscosity_pressure.png"/>
          <p:cNvPicPr>
            <a:picLocks noGrp="1" noChangeAspect="1"/>
          </p:cNvPicPr>
          <p:nvPr>
            <p:ph idx="1"/>
          </p:nvPr>
        </p:nvPicPr>
        <p:blipFill>
          <a:blip r:embed="rId3">
            <a:extLst>
              <a:ext uri="{28A0092B-C50C-407E-A947-70E740481C1C}">
                <a14:useLocalDpi xmlns:a14="http://schemas.microsoft.com/office/drawing/2010/main" val="0"/>
              </a:ext>
            </a:extLst>
          </a:blip>
          <a:srcRect t="-45471" b="-45471"/>
          <a:stretch>
            <a:fillRect/>
          </a:stretch>
        </p:blipFill>
        <p:spPr/>
      </p:pic>
      <p:sp>
        <p:nvSpPr>
          <p:cNvPr id="5" name="TextBox 4"/>
          <p:cNvSpPr txBox="1"/>
          <p:nvPr/>
        </p:nvSpPr>
        <p:spPr>
          <a:xfrm>
            <a:off x="2302933" y="1600200"/>
            <a:ext cx="4677808" cy="523220"/>
          </a:xfrm>
          <a:prstGeom prst="rect">
            <a:avLst/>
          </a:prstGeom>
          <a:noFill/>
        </p:spPr>
        <p:txBody>
          <a:bodyPr wrap="none" rtlCol="0">
            <a:spAutoFit/>
          </a:bodyPr>
          <a:lstStyle/>
          <a:p>
            <a:r>
              <a:rPr lang="en-US" sz="2800" dirty="0" smtClean="0"/>
              <a:t>Proportional to blood pressure</a:t>
            </a:r>
            <a:endParaRPr lang="en-US" sz="2800" dirty="0"/>
          </a:p>
        </p:txBody>
      </p:sp>
      <p:cxnSp>
        <p:nvCxnSpPr>
          <p:cNvPr id="7" name="Straight Arrow Connector 6"/>
          <p:cNvCxnSpPr/>
          <p:nvPr/>
        </p:nvCxnSpPr>
        <p:spPr>
          <a:xfrm flipH="1">
            <a:off x="3674554" y="2123420"/>
            <a:ext cx="931313" cy="924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lstStyle/>
          <a:p>
            <a:endParaRPr lang="en-US"/>
          </a:p>
        </p:txBody>
      </p:sp>
      <p:sp>
        <p:nvSpPr>
          <p:cNvPr id="8" name="Title 1"/>
          <p:cNvSpPr txBox="1">
            <a:spLocks/>
          </p:cNvSpPr>
          <p:nvPr/>
        </p:nvSpPr>
        <p:spPr>
          <a:xfrm>
            <a:off x="457200" y="-16986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Streaming Potential</a:t>
            </a:r>
            <a:endParaRPr lang="en-US" b="1" dirty="0"/>
          </a:p>
        </p:txBody>
      </p:sp>
    </p:spTree>
    <p:extLst>
      <p:ext uri="{BB962C8B-B14F-4D97-AF65-F5344CB8AC3E}">
        <p14:creationId xmlns:p14="http://schemas.microsoft.com/office/powerpoint/2010/main" val="12474880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reaming_potential_zeta_viscosity_pressure.png"/>
          <p:cNvPicPr>
            <a:picLocks noGrp="1" noChangeAspect="1"/>
          </p:cNvPicPr>
          <p:nvPr>
            <p:ph idx="1"/>
          </p:nvPr>
        </p:nvPicPr>
        <p:blipFill>
          <a:blip r:embed="rId3">
            <a:extLst>
              <a:ext uri="{28A0092B-C50C-407E-A947-70E740481C1C}">
                <a14:useLocalDpi xmlns:a14="http://schemas.microsoft.com/office/drawing/2010/main" val="0"/>
              </a:ext>
            </a:extLst>
          </a:blip>
          <a:srcRect t="-45471" b="-45471"/>
          <a:stretch>
            <a:fillRect/>
          </a:stretch>
        </p:blipFill>
        <p:spPr/>
      </p:pic>
      <p:sp>
        <p:nvSpPr>
          <p:cNvPr id="5" name="TextBox 4"/>
          <p:cNvSpPr txBox="1"/>
          <p:nvPr/>
        </p:nvSpPr>
        <p:spPr>
          <a:xfrm>
            <a:off x="2302933" y="1600200"/>
            <a:ext cx="5121915" cy="523220"/>
          </a:xfrm>
          <a:prstGeom prst="rect">
            <a:avLst/>
          </a:prstGeom>
          <a:noFill/>
        </p:spPr>
        <p:txBody>
          <a:bodyPr wrap="none" rtlCol="0">
            <a:spAutoFit/>
          </a:bodyPr>
          <a:lstStyle/>
          <a:p>
            <a:r>
              <a:rPr lang="en-US" sz="2800" i="1" dirty="0" smtClean="0">
                <a:solidFill>
                  <a:srgbClr val="FF0000"/>
                </a:solidFill>
              </a:rPr>
              <a:t>Inversely</a:t>
            </a:r>
            <a:r>
              <a:rPr lang="en-US" sz="2800" dirty="0" smtClean="0">
                <a:solidFill>
                  <a:srgbClr val="FF0000"/>
                </a:solidFill>
              </a:rPr>
              <a:t> </a:t>
            </a:r>
            <a:r>
              <a:rPr lang="en-US" sz="2800" dirty="0" smtClean="0"/>
              <a:t>proportional to viscosity</a:t>
            </a:r>
            <a:endParaRPr lang="en-US" sz="2800" dirty="0"/>
          </a:p>
        </p:txBody>
      </p:sp>
      <p:cxnSp>
        <p:nvCxnSpPr>
          <p:cNvPr id="7" name="Straight Arrow Connector 6"/>
          <p:cNvCxnSpPr/>
          <p:nvPr/>
        </p:nvCxnSpPr>
        <p:spPr>
          <a:xfrm flipH="1">
            <a:off x="3911620" y="2191153"/>
            <a:ext cx="931313" cy="924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457200" y="-16986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Streaming Potential</a:t>
            </a:r>
            <a:endParaRPr lang="en-US" b="1" dirty="0"/>
          </a:p>
        </p:txBody>
      </p:sp>
    </p:spTree>
    <p:extLst>
      <p:ext uri="{BB962C8B-B14F-4D97-AF65-F5344CB8AC3E}">
        <p14:creationId xmlns:p14="http://schemas.microsoft.com/office/powerpoint/2010/main" val="10746818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Insights</a:t>
            </a:r>
            <a:endParaRPr lang="en-US" b="1" dirty="0"/>
          </a:p>
        </p:txBody>
      </p:sp>
      <p:sp>
        <p:nvSpPr>
          <p:cNvPr id="3" name="Content Placeholder 2"/>
          <p:cNvSpPr>
            <a:spLocks noGrp="1"/>
          </p:cNvSpPr>
          <p:nvPr>
            <p:ph idx="1"/>
          </p:nvPr>
        </p:nvSpPr>
        <p:spPr/>
        <p:txBody>
          <a:bodyPr>
            <a:normAutofit lnSpcReduction="10000"/>
          </a:bodyPr>
          <a:lstStyle/>
          <a:p>
            <a:r>
              <a:rPr lang="en-US" dirty="0" smtClean="0"/>
              <a:t>When zeta potential is too low (not enough bound sulfate), blood pressure must </a:t>
            </a:r>
            <a:r>
              <a:rPr lang="en-US" i="1" dirty="0" smtClean="0">
                <a:solidFill>
                  <a:srgbClr val="FF0000"/>
                </a:solidFill>
              </a:rPr>
              <a:t>go up </a:t>
            </a:r>
            <a:r>
              <a:rPr lang="en-US" dirty="0" smtClean="0"/>
              <a:t>to compensate (high blood pressure)</a:t>
            </a:r>
          </a:p>
          <a:p>
            <a:r>
              <a:rPr lang="en-US" dirty="0" smtClean="0"/>
              <a:t>When viscosity is too high, blood pressure must </a:t>
            </a:r>
            <a:r>
              <a:rPr lang="en-US" i="1" dirty="0" smtClean="0">
                <a:solidFill>
                  <a:srgbClr val="FF0000"/>
                </a:solidFill>
              </a:rPr>
              <a:t>go up </a:t>
            </a:r>
            <a:r>
              <a:rPr lang="en-US" dirty="0" smtClean="0"/>
              <a:t>to compensate (high blood pressure)</a:t>
            </a:r>
          </a:p>
          <a:p>
            <a:r>
              <a:rPr lang="en-US" dirty="0" smtClean="0"/>
              <a:t>Nitric oxide is produced in response to calcium entry, which is induced by the streaming potential</a:t>
            </a:r>
            <a:endParaRPr lang="en-US" dirty="0"/>
          </a:p>
        </p:txBody>
      </p:sp>
    </p:spTree>
    <p:extLst>
      <p:ext uri="{BB962C8B-B14F-4D97-AF65-F5344CB8AC3E}">
        <p14:creationId xmlns:p14="http://schemas.microsoft.com/office/powerpoint/2010/main" val="23407641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1928" y="1841504"/>
            <a:ext cx="5346700" cy="1384995"/>
          </a:xfrm>
          <a:prstGeom prst="rect">
            <a:avLst/>
          </a:prstGeom>
          <a:solidFill>
            <a:srgbClr val="FFF9A2"/>
          </a:solidFill>
          <a:ln>
            <a:solidFill>
              <a:srgbClr val="000000"/>
            </a:solidFill>
          </a:ln>
        </p:spPr>
        <p:txBody>
          <a:bodyPr wrap="square" rtlCol="0">
            <a:spAutoFit/>
          </a:bodyPr>
          <a:lstStyle/>
          <a:p>
            <a:pPr algn="ctr"/>
            <a:r>
              <a:rPr lang="en-US" sz="2800" dirty="0" smtClean="0"/>
              <a:t>Nitric oxide quickly converts to nitrite which can attack the </a:t>
            </a:r>
            <a:r>
              <a:rPr lang="en-US" sz="2800" dirty="0" err="1" smtClean="0"/>
              <a:t>glycocalyx</a:t>
            </a:r>
            <a:r>
              <a:rPr lang="en-US" sz="2800" dirty="0" smtClean="0"/>
              <a:t>, releasing sulfated GAGs</a:t>
            </a:r>
            <a:endParaRPr lang="en-US" sz="2800" dirty="0"/>
          </a:p>
        </p:txBody>
      </p:sp>
      <p:sp>
        <p:nvSpPr>
          <p:cNvPr id="5" name="TextBox 4"/>
          <p:cNvSpPr txBox="1"/>
          <p:nvPr/>
        </p:nvSpPr>
        <p:spPr>
          <a:xfrm>
            <a:off x="1651000" y="4076700"/>
            <a:ext cx="5892800" cy="954107"/>
          </a:xfrm>
          <a:prstGeom prst="rect">
            <a:avLst/>
          </a:prstGeom>
          <a:solidFill>
            <a:srgbClr val="FFF9A2"/>
          </a:solidFill>
          <a:ln>
            <a:solidFill>
              <a:srgbClr val="000000"/>
            </a:solidFill>
          </a:ln>
        </p:spPr>
        <p:txBody>
          <a:bodyPr wrap="square" rtlCol="0">
            <a:spAutoFit/>
          </a:bodyPr>
          <a:lstStyle/>
          <a:p>
            <a:pPr algn="ctr"/>
            <a:r>
              <a:rPr lang="en-US" sz="2800" dirty="0" smtClean="0"/>
              <a:t>These can be passed on to the capillaries to correct their deficiencies</a:t>
            </a:r>
            <a:endParaRPr lang="en-US" sz="2800" dirty="0"/>
          </a:p>
        </p:txBody>
      </p:sp>
    </p:spTree>
    <p:extLst>
      <p:ext uri="{BB962C8B-B14F-4D97-AF65-F5344CB8AC3E}">
        <p14:creationId xmlns:p14="http://schemas.microsoft.com/office/powerpoint/2010/main" val="347144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6100" y="2149227"/>
            <a:ext cx="5346700" cy="954107"/>
          </a:xfrm>
          <a:prstGeom prst="rect">
            <a:avLst/>
          </a:prstGeom>
          <a:solidFill>
            <a:srgbClr val="FFF9A2"/>
          </a:solidFill>
          <a:ln>
            <a:solidFill>
              <a:srgbClr val="000000"/>
            </a:solidFill>
          </a:ln>
        </p:spPr>
        <p:txBody>
          <a:bodyPr wrap="square" rtlCol="0">
            <a:spAutoFit/>
          </a:bodyPr>
          <a:lstStyle/>
          <a:p>
            <a:pPr algn="ctr"/>
            <a:r>
              <a:rPr lang="en-US" sz="2800" dirty="0" smtClean="0"/>
              <a:t>Excessive calcium entry                 leads to artery calcification</a:t>
            </a:r>
            <a:endParaRPr lang="en-US" sz="2800" dirty="0"/>
          </a:p>
        </p:txBody>
      </p:sp>
      <p:sp>
        <p:nvSpPr>
          <p:cNvPr id="6" name="TextBox 5"/>
          <p:cNvSpPr txBox="1"/>
          <p:nvPr/>
        </p:nvSpPr>
        <p:spPr>
          <a:xfrm>
            <a:off x="1816100" y="3791753"/>
            <a:ext cx="5346700" cy="1384995"/>
          </a:xfrm>
          <a:prstGeom prst="rect">
            <a:avLst/>
          </a:prstGeom>
          <a:solidFill>
            <a:srgbClr val="FFF9A2"/>
          </a:solidFill>
          <a:ln>
            <a:solidFill>
              <a:srgbClr val="000000"/>
            </a:solidFill>
          </a:ln>
        </p:spPr>
        <p:txBody>
          <a:bodyPr wrap="square" rtlCol="0">
            <a:spAutoFit/>
          </a:bodyPr>
          <a:lstStyle/>
          <a:p>
            <a:pPr algn="ctr"/>
            <a:r>
              <a:rPr lang="en-US" sz="2800" dirty="0" smtClean="0"/>
              <a:t>Much better solution is to maintain the capillary supply by delivering cholesterol sulfate from RBCs!!</a:t>
            </a:r>
            <a:endParaRPr lang="en-US" sz="2800" dirty="0"/>
          </a:p>
        </p:txBody>
      </p:sp>
    </p:spTree>
    <p:extLst>
      <p:ext uri="{BB962C8B-B14F-4D97-AF65-F5344CB8AC3E}">
        <p14:creationId xmlns:p14="http://schemas.microsoft.com/office/powerpoint/2010/main" val="236458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WIKI on </a:t>
            </a:r>
            <a:r>
              <a:rPr lang="en-US" b="1" dirty="0" err="1" smtClean="0"/>
              <a:t>Biopterin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546100" y="1455739"/>
            <a:ext cx="8229600" cy="3670300"/>
          </a:xfrm>
        </p:spPr>
        <p:txBody>
          <a:bodyPr>
            <a:normAutofit/>
          </a:bodyPr>
          <a:lstStyle/>
          <a:p>
            <a:pPr marL="0" indent="0">
              <a:buNone/>
            </a:pPr>
            <a:r>
              <a:rPr lang="en-US" dirty="0"/>
              <a:t>"</a:t>
            </a:r>
            <a:r>
              <a:rPr lang="en-US" dirty="0" err="1">
                <a:solidFill>
                  <a:srgbClr val="FF0000"/>
                </a:solidFill>
              </a:rPr>
              <a:t>Biopterin</a:t>
            </a:r>
            <a:r>
              <a:rPr lang="en-US" dirty="0">
                <a:solidFill>
                  <a:srgbClr val="FF0000"/>
                </a:solidFill>
              </a:rPr>
              <a:t> </a:t>
            </a:r>
            <a:r>
              <a:rPr lang="en-US" dirty="0"/>
              <a:t>is a cofactor in the production of many needed </a:t>
            </a:r>
            <a:r>
              <a:rPr lang="en-US" dirty="0">
                <a:solidFill>
                  <a:srgbClr val="FF0000"/>
                </a:solidFill>
              </a:rPr>
              <a:t>neurotransmitters</a:t>
            </a:r>
            <a:r>
              <a:rPr lang="en-US" dirty="0"/>
              <a:t> in the body. A few of these include </a:t>
            </a:r>
            <a:r>
              <a:rPr lang="en-US" dirty="0">
                <a:solidFill>
                  <a:srgbClr val="FF0000"/>
                </a:solidFill>
              </a:rPr>
              <a:t>dopamine</a:t>
            </a:r>
            <a:r>
              <a:rPr lang="en-US" dirty="0"/>
              <a:t>, </a:t>
            </a:r>
            <a:r>
              <a:rPr lang="en-US" dirty="0">
                <a:solidFill>
                  <a:srgbClr val="FF0000"/>
                </a:solidFill>
              </a:rPr>
              <a:t>serotonin</a:t>
            </a:r>
            <a:r>
              <a:rPr lang="en-US" dirty="0"/>
              <a:t> and </a:t>
            </a:r>
            <a:r>
              <a:rPr lang="en-US" dirty="0" err="1">
                <a:solidFill>
                  <a:srgbClr val="FF0000"/>
                </a:solidFill>
              </a:rPr>
              <a:t>epinepherine</a:t>
            </a:r>
            <a:r>
              <a:rPr lang="en-US" dirty="0"/>
              <a:t>. It is also key in the body's production of </a:t>
            </a:r>
            <a:r>
              <a:rPr lang="en-US" dirty="0">
                <a:solidFill>
                  <a:srgbClr val="FF0000"/>
                </a:solidFill>
              </a:rPr>
              <a:t>nitric oxide</a:t>
            </a:r>
            <a:r>
              <a:rPr lang="en-US" dirty="0"/>
              <a:t>. </a:t>
            </a:r>
            <a:r>
              <a:rPr lang="en-US" dirty="0" smtClean="0"/>
              <a:t> … Though </a:t>
            </a:r>
            <a:r>
              <a:rPr lang="en-US" dirty="0"/>
              <a:t>mainly in the </a:t>
            </a:r>
            <a:r>
              <a:rPr lang="en-US" dirty="0">
                <a:solidFill>
                  <a:srgbClr val="FF0000"/>
                </a:solidFill>
              </a:rPr>
              <a:t>pineal gland</a:t>
            </a:r>
            <a:r>
              <a:rPr lang="en-US" dirty="0"/>
              <a:t>, it is also known to be produced in many other glands as well."</a:t>
            </a:r>
          </a:p>
        </p:txBody>
      </p:sp>
      <p:sp>
        <p:nvSpPr>
          <p:cNvPr id="4" name="Footer Placeholder 4"/>
          <p:cNvSpPr txBox="1">
            <a:spLocks/>
          </p:cNvSpPr>
          <p:nvPr/>
        </p:nvSpPr>
        <p:spPr>
          <a:xfrm>
            <a:off x="152400" y="6565900"/>
            <a:ext cx="5249327" cy="365125"/>
          </a:xfrm>
          <a:prstGeom prst="rect">
            <a:avLst/>
          </a:prstGeom>
        </p:spPr>
        <p:txBody>
          <a:bodyPr/>
          <a:lstStyle>
            <a:defPPr>
              <a:defRPr lang="en-US"/>
            </a:defPPr>
            <a:lvl1pPr marL="0" algn="l" defTabSz="457200" rtl="0" eaLnBrk="1" latinLnBrk="0" hangingPunct="1">
              <a:defRPr sz="1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MIT</a:t>
            </a:r>
            <a:r>
              <a:rPr lang="en-US" dirty="0" smtClean="0">
                <a:solidFill>
                  <a:schemeClr val="tx2"/>
                </a:solidFill>
              </a:rPr>
              <a:t> </a:t>
            </a:r>
            <a:r>
              <a:rPr lang="en-US" dirty="0" smtClean="0">
                <a:solidFill>
                  <a:srgbClr val="CA5200"/>
                </a:solidFill>
              </a:rPr>
              <a:t>C</a:t>
            </a:r>
            <a:r>
              <a:rPr lang="en-US" dirty="0" smtClean="0"/>
              <a:t>omputer </a:t>
            </a:r>
            <a:r>
              <a:rPr lang="en-US" dirty="0" smtClean="0">
                <a:solidFill>
                  <a:srgbClr val="CA5200"/>
                </a:solidFill>
              </a:rPr>
              <a:t>S</a:t>
            </a:r>
            <a:r>
              <a:rPr lang="en-US" dirty="0" smtClean="0"/>
              <a:t>cience and</a:t>
            </a:r>
            <a:r>
              <a:rPr lang="en-US" dirty="0" smtClean="0">
                <a:solidFill>
                  <a:schemeClr val="tx2"/>
                </a:solidFill>
              </a:rPr>
              <a:t> </a:t>
            </a:r>
            <a:r>
              <a:rPr lang="en-US" dirty="0" smtClean="0">
                <a:solidFill>
                  <a:srgbClr val="CA5200"/>
                </a:solidFill>
              </a:rPr>
              <a:t>A</a:t>
            </a:r>
            <a:r>
              <a:rPr lang="en-US" dirty="0" smtClean="0"/>
              <a:t>rtificial</a:t>
            </a:r>
            <a:r>
              <a:rPr lang="en-US" dirty="0" smtClean="0">
                <a:solidFill>
                  <a:schemeClr val="tx2"/>
                </a:solidFill>
              </a:rPr>
              <a:t> </a:t>
            </a:r>
            <a:r>
              <a:rPr lang="en-US" dirty="0" smtClean="0">
                <a:solidFill>
                  <a:srgbClr val="CA5200"/>
                </a:solidFill>
              </a:rPr>
              <a:t>I</a:t>
            </a:r>
            <a:r>
              <a:rPr lang="en-US" dirty="0" smtClean="0"/>
              <a:t>ntelligence</a:t>
            </a:r>
            <a:r>
              <a:rPr lang="en-US" dirty="0" smtClean="0">
                <a:solidFill>
                  <a:schemeClr val="tx2"/>
                </a:solidFill>
              </a:rPr>
              <a:t> </a:t>
            </a:r>
            <a:r>
              <a:rPr lang="en-US" dirty="0" smtClean="0">
                <a:solidFill>
                  <a:srgbClr val="CA5200"/>
                </a:solidFill>
              </a:rPr>
              <a:t>L</a:t>
            </a:r>
            <a:r>
              <a:rPr lang="en-US" dirty="0" smtClean="0"/>
              <a:t>aboratory</a:t>
            </a:r>
            <a:endParaRPr lang="en-US" dirty="0"/>
          </a:p>
        </p:txBody>
      </p:sp>
      <p:sp>
        <p:nvSpPr>
          <p:cNvPr id="5" name="TextBox 4"/>
          <p:cNvSpPr txBox="1"/>
          <p:nvPr/>
        </p:nvSpPr>
        <p:spPr>
          <a:xfrm>
            <a:off x="1968500" y="5377934"/>
            <a:ext cx="3448931" cy="461665"/>
          </a:xfrm>
          <a:prstGeom prst="rect">
            <a:avLst/>
          </a:prstGeom>
          <a:noFill/>
        </p:spPr>
        <p:txBody>
          <a:bodyPr wrap="none" rtlCol="0">
            <a:spAutoFit/>
          </a:bodyPr>
          <a:lstStyle/>
          <a:p>
            <a:r>
              <a:rPr lang="en-US" sz="2400" dirty="0" smtClean="0">
                <a:solidFill>
                  <a:srgbClr val="FF0000"/>
                </a:solidFill>
              </a:rPr>
              <a:t>*</a:t>
            </a:r>
            <a:r>
              <a:rPr lang="en-US" sz="2400" dirty="0" smtClean="0"/>
              <a:t>induced by statin drugs!!</a:t>
            </a:r>
            <a:endParaRPr lang="en-US" sz="2400" dirty="0"/>
          </a:p>
        </p:txBody>
      </p:sp>
    </p:spTree>
    <p:extLst>
      <p:ext uri="{BB962C8B-B14F-4D97-AF65-F5344CB8AC3E}">
        <p14:creationId xmlns:p14="http://schemas.microsoft.com/office/powerpoint/2010/main" val="26174889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 Essential Role for Nitric Oxide</a:t>
            </a:r>
            <a:endParaRPr lang="en-US" b="1" dirty="0"/>
          </a:p>
        </p:txBody>
      </p:sp>
      <p:sp>
        <p:nvSpPr>
          <p:cNvPr id="4" name="TextBox 3"/>
          <p:cNvSpPr txBox="1"/>
          <p:nvPr/>
        </p:nvSpPr>
        <p:spPr>
          <a:xfrm>
            <a:off x="1269991" y="2572529"/>
            <a:ext cx="1615797" cy="461665"/>
          </a:xfrm>
          <a:prstGeom prst="rect">
            <a:avLst/>
          </a:prstGeom>
          <a:noFill/>
        </p:spPr>
        <p:txBody>
          <a:bodyPr wrap="none" rtlCol="0">
            <a:spAutoFit/>
          </a:bodyPr>
          <a:lstStyle/>
          <a:p>
            <a:r>
              <a:rPr lang="en-US" sz="2400" dirty="0" smtClean="0"/>
              <a:t>Nitric oxide</a:t>
            </a:r>
            <a:endParaRPr lang="en-US" sz="2400" dirty="0"/>
          </a:p>
        </p:txBody>
      </p:sp>
      <p:sp>
        <p:nvSpPr>
          <p:cNvPr id="5" name="TextBox 4"/>
          <p:cNvSpPr txBox="1"/>
          <p:nvPr/>
        </p:nvSpPr>
        <p:spPr>
          <a:xfrm>
            <a:off x="3969876" y="2572529"/>
            <a:ext cx="991227" cy="461665"/>
          </a:xfrm>
          <a:prstGeom prst="rect">
            <a:avLst/>
          </a:prstGeom>
          <a:noFill/>
        </p:spPr>
        <p:txBody>
          <a:bodyPr wrap="none" rtlCol="0">
            <a:spAutoFit/>
          </a:bodyPr>
          <a:lstStyle/>
          <a:p>
            <a:r>
              <a:rPr lang="en-US" sz="2400" dirty="0" smtClean="0"/>
              <a:t>Nitrite</a:t>
            </a:r>
            <a:endParaRPr lang="en-US" sz="2400" dirty="0"/>
          </a:p>
        </p:txBody>
      </p:sp>
      <p:sp>
        <p:nvSpPr>
          <p:cNvPr id="6" name="TextBox 5"/>
          <p:cNvSpPr txBox="1"/>
          <p:nvPr/>
        </p:nvSpPr>
        <p:spPr>
          <a:xfrm>
            <a:off x="6045191" y="2572529"/>
            <a:ext cx="1068021" cy="461665"/>
          </a:xfrm>
          <a:prstGeom prst="rect">
            <a:avLst/>
          </a:prstGeom>
          <a:noFill/>
        </p:spPr>
        <p:txBody>
          <a:bodyPr wrap="none" rtlCol="0">
            <a:spAutoFit/>
          </a:bodyPr>
          <a:lstStyle/>
          <a:p>
            <a:r>
              <a:rPr lang="en-US" sz="2400" dirty="0" smtClean="0"/>
              <a:t>Nitrate</a:t>
            </a:r>
            <a:endParaRPr lang="en-US" sz="2400" dirty="0"/>
          </a:p>
        </p:txBody>
      </p:sp>
      <p:sp>
        <p:nvSpPr>
          <p:cNvPr id="7" name="Down Arrow 6"/>
          <p:cNvSpPr/>
          <p:nvPr/>
        </p:nvSpPr>
        <p:spPr>
          <a:xfrm>
            <a:off x="1862667" y="3234266"/>
            <a:ext cx="457200" cy="7450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4233334" y="3234266"/>
            <a:ext cx="457200" cy="7450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6366934" y="3234266"/>
            <a:ext cx="457200" cy="7450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049858" y="4348028"/>
            <a:ext cx="1956034" cy="461665"/>
          </a:xfrm>
          <a:prstGeom prst="rect">
            <a:avLst/>
          </a:prstGeom>
          <a:noFill/>
        </p:spPr>
        <p:txBody>
          <a:bodyPr wrap="none" rtlCol="0">
            <a:spAutoFit/>
          </a:bodyPr>
          <a:lstStyle/>
          <a:p>
            <a:r>
              <a:rPr lang="en-US" sz="2400" dirty="0" smtClean="0"/>
              <a:t>Relaxes vessel</a:t>
            </a:r>
            <a:endParaRPr lang="en-US" sz="2400" dirty="0"/>
          </a:p>
        </p:txBody>
      </p:sp>
      <p:sp>
        <p:nvSpPr>
          <p:cNvPr id="11" name="TextBox 10"/>
          <p:cNvSpPr txBox="1"/>
          <p:nvPr/>
        </p:nvSpPr>
        <p:spPr>
          <a:xfrm>
            <a:off x="3444934" y="4163362"/>
            <a:ext cx="2089334" cy="830997"/>
          </a:xfrm>
          <a:prstGeom prst="rect">
            <a:avLst/>
          </a:prstGeom>
          <a:noFill/>
        </p:spPr>
        <p:txBody>
          <a:bodyPr wrap="none" rtlCol="0">
            <a:spAutoFit/>
          </a:bodyPr>
          <a:lstStyle/>
          <a:p>
            <a:r>
              <a:rPr lang="en-US" sz="2400" dirty="0" smtClean="0"/>
              <a:t>Breaks down </a:t>
            </a:r>
          </a:p>
          <a:p>
            <a:r>
              <a:rPr lang="en-US" sz="2400" dirty="0" smtClean="0"/>
              <a:t>Sulfated sugars</a:t>
            </a:r>
            <a:endParaRPr lang="en-US" sz="2400" dirty="0"/>
          </a:p>
        </p:txBody>
      </p:sp>
      <p:sp>
        <p:nvSpPr>
          <p:cNvPr id="12" name="TextBox 11"/>
          <p:cNvSpPr txBox="1"/>
          <p:nvPr/>
        </p:nvSpPr>
        <p:spPr>
          <a:xfrm>
            <a:off x="5779467" y="4348028"/>
            <a:ext cx="2993127" cy="461665"/>
          </a:xfrm>
          <a:prstGeom prst="rect">
            <a:avLst/>
          </a:prstGeom>
          <a:noFill/>
        </p:spPr>
        <p:txBody>
          <a:bodyPr wrap="none" rtlCol="0">
            <a:spAutoFit/>
          </a:bodyPr>
          <a:lstStyle/>
          <a:p>
            <a:r>
              <a:rPr lang="en-US" sz="2400" dirty="0" smtClean="0"/>
              <a:t>Lowers blood viscosity</a:t>
            </a:r>
            <a:endParaRPr lang="en-US" sz="2400" dirty="0"/>
          </a:p>
        </p:txBody>
      </p:sp>
      <p:cxnSp>
        <p:nvCxnSpPr>
          <p:cNvPr id="14" name="Straight Arrow Connector 13"/>
          <p:cNvCxnSpPr/>
          <p:nvPr/>
        </p:nvCxnSpPr>
        <p:spPr>
          <a:xfrm>
            <a:off x="3005892" y="2810933"/>
            <a:ext cx="7871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140680" y="2810933"/>
            <a:ext cx="7871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814159" y="2167465"/>
            <a:ext cx="1553430" cy="646331"/>
          </a:xfrm>
          <a:prstGeom prst="rect">
            <a:avLst/>
          </a:prstGeom>
          <a:noFill/>
        </p:spPr>
        <p:txBody>
          <a:bodyPr wrap="none" rtlCol="0">
            <a:spAutoFit/>
          </a:bodyPr>
          <a:lstStyle/>
          <a:p>
            <a:pPr algn="ctr"/>
            <a:r>
              <a:rPr lang="en-US" dirty="0" smtClean="0"/>
              <a:t>Nitrite oxidase</a:t>
            </a:r>
          </a:p>
          <a:p>
            <a:r>
              <a:rPr lang="en-US" dirty="0" smtClean="0"/>
              <a:t>Oxygen</a:t>
            </a:r>
            <a:endParaRPr lang="en-US" dirty="0"/>
          </a:p>
        </p:txBody>
      </p:sp>
      <p:sp>
        <p:nvSpPr>
          <p:cNvPr id="17" name="TextBox 16"/>
          <p:cNvSpPr txBox="1"/>
          <p:nvPr/>
        </p:nvSpPr>
        <p:spPr>
          <a:xfrm>
            <a:off x="2992588" y="2164602"/>
            <a:ext cx="886744" cy="646331"/>
          </a:xfrm>
          <a:prstGeom prst="rect">
            <a:avLst/>
          </a:prstGeom>
          <a:noFill/>
        </p:spPr>
        <p:txBody>
          <a:bodyPr wrap="none" rtlCol="0">
            <a:spAutoFit/>
          </a:bodyPr>
          <a:lstStyle/>
          <a:p>
            <a:r>
              <a:rPr lang="en-US" dirty="0" smtClean="0"/>
              <a:t> </a:t>
            </a:r>
          </a:p>
          <a:p>
            <a:r>
              <a:rPr lang="en-US" dirty="0" smtClean="0"/>
              <a:t>Oxygen</a:t>
            </a:r>
            <a:endParaRPr lang="en-US" dirty="0"/>
          </a:p>
        </p:txBody>
      </p:sp>
      <p:sp>
        <p:nvSpPr>
          <p:cNvPr id="18" name="Freeform 17"/>
          <p:cNvSpPr/>
          <p:nvPr/>
        </p:nvSpPr>
        <p:spPr>
          <a:xfrm>
            <a:off x="3237279" y="4076532"/>
            <a:ext cx="2490550" cy="1195136"/>
          </a:xfrm>
          <a:custGeom>
            <a:avLst/>
            <a:gdLst>
              <a:gd name="connsiteX0" fmla="*/ 1012988 w 2490550"/>
              <a:gd name="connsiteY0" fmla="*/ 4401 h 1195136"/>
              <a:gd name="connsiteX1" fmla="*/ 47788 w 2490550"/>
              <a:gd name="connsiteY1" fmla="*/ 173735 h 1195136"/>
              <a:gd name="connsiteX2" fmla="*/ 369521 w 2490550"/>
              <a:gd name="connsiteY2" fmla="*/ 1138935 h 1195136"/>
              <a:gd name="connsiteX3" fmla="*/ 2266054 w 2490550"/>
              <a:gd name="connsiteY3" fmla="*/ 986535 h 1195136"/>
              <a:gd name="connsiteX4" fmla="*/ 2282988 w 2490550"/>
              <a:gd name="connsiteY4" fmla="*/ 207601 h 1195136"/>
              <a:gd name="connsiteX5" fmla="*/ 725121 w 2490550"/>
              <a:gd name="connsiteY5" fmla="*/ 4401 h 1195136"/>
              <a:gd name="connsiteX6" fmla="*/ 725121 w 2490550"/>
              <a:gd name="connsiteY6" fmla="*/ 4401 h 119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0550" h="1195136">
                <a:moveTo>
                  <a:pt x="1012988" y="4401"/>
                </a:moveTo>
                <a:cubicBezTo>
                  <a:pt x="584010" y="-5477"/>
                  <a:pt x="155032" y="-15354"/>
                  <a:pt x="47788" y="173735"/>
                </a:cubicBezTo>
                <a:cubicBezTo>
                  <a:pt x="-59456" y="362824"/>
                  <a:pt x="-190" y="1003468"/>
                  <a:pt x="369521" y="1138935"/>
                </a:cubicBezTo>
                <a:cubicBezTo>
                  <a:pt x="739232" y="1274402"/>
                  <a:pt x="1947143" y="1141757"/>
                  <a:pt x="2266054" y="986535"/>
                </a:cubicBezTo>
                <a:cubicBezTo>
                  <a:pt x="2584965" y="831313"/>
                  <a:pt x="2539810" y="371290"/>
                  <a:pt x="2282988" y="207601"/>
                </a:cubicBezTo>
                <a:cubicBezTo>
                  <a:pt x="2026166" y="43912"/>
                  <a:pt x="725121" y="4401"/>
                  <a:pt x="725121" y="4401"/>
                </a:cubicBezTo>
                <a:lnTo>
                  <a:pt x="725121" y="440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1269991" y="5237800"/>
            <a:ext cx="6468533" cy="1200328"/>
          </a:xfrm>
          <a:prstGeom prst="rect">
            <a:avLst/>
          </a:prstGeom>
          <a:solidFill>
            <a:srgbClr val="FFFACF"/>
          </a:solidFill>
          <a:ln>
            <a:solidFill>
              <a:srgbClr val="000000"/>
            </a:solidFill>
          </a:ln>
        </p:spPr>
        <p:txBody>
          <a:bodyPr wrap="square" rtlCol="0">
            <a:spAutoFit/>
          </a:bodyPr>
          <a:lstStyle/>
          <a:p>
            <a:r>
              <a:rPr lang="en-US" sz="2400" dirty="0" smtClean="0"/>
              <a:t>These are normally refurbished through sulfate supplied by cholesterol sulfate and many other sulfated sterols and sulfated neurotransmitters</a:t>
            </a:r>
            <a:endParaRPr lang="en-US" sz="2400" dirty="0"/>
          </a:p>
        </p:txBody>
      </p:sp>
    </p:spTree>
    <p:extLst>
      <p:ext uri="{BB962C8B-B14F-4D97-AF65-F5344CB8AC3E}">
        <p14:creationId xmlns:p14="http://schemas.microsoft.com/office/powerpoint/2010/main" val="270169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 Essential Role for Nitric Oxide</a:t>
            </a:r>
            <a:endParaRPr lang="en-US" b="1" dirty="0"/>
          </a:p>
        </p:txBody>
      </p:sp>
      <p:sp>
        <p:nvSpPr>
          <p:cNvPr id="4" name="TextBox 3"/>
          <p:cNvSpPr txBox="1"/>
          <p:nvPr/>
        </p:nvSpPr>
        <p:spPr>
          <a:xfrm>
            <a:off x="1269991" y="2572529"/>
            <a:ext cx="1615797" cy="461665"/>
          </a:xfrm>
          <a:prstGeom prst="rect">
            <a:avLst/>
          </a:prstGeom>
          <a:noFill/>
        </p:spPr>
        <p:txBody>
          <a:bodyPr wrap="none" rtlCol="0">
            <a:spAutoFit/>
          </a:bodyPr>
          <a:lstStyle/>
          <a:p>
            <a:r>
              <a:rPr lang="en-US" sz="2400" dirty="0" smtClean="0"/>
              <a:t>Nitric oxide</a:t>
            </a:r>
            <a:endParaRPr lang="en-US" sz="2400" dirty="0"/>
          </a:p>
        </p:txBody>
      </p:sp>
      <p:sp>
        <p:nvSpPr>
          <p:cNvPr id="5" name="TextBox 4"/>
          <p:cNvSpPr txBox="1"/>
          <p:nvPr/>
        </p:nvSpPr>
        <p:spPr>
          <a:xfrm>
            <a:off x="3969876" y="2572529"/>
            <a:ext cx="991227" cy="461665"/>
          </a:xfrm>
          <a:prstGeom prst="rect">
            <a:avLst/>
          </a:prstGeom>
          <a:noFill/>
        </p:spPr>
        <p:txBody>
          <a:bodyPr wrap="none" rtlCol="0">
            <a:spAutoFit/>
          </a:bodyPr>
          <a:lstStyle/>
          <a:p>
            <a:r>
              <a:rPr lang="en-US" sz="2400" dirty="0" smtClean="0"/>
              <a:t>Nitrite</a:t>
            </a:r>
            <a:endParaRPr lang="en-US" sz="2400" dirty="0"/>
          </a:p>
        </p:txBody>
      </p:sp>
      <p:sp>
        <p:nvSpPr>
          <p:cNvPr id="6" name="TextBox 5"/>
          <p:cNvSpPr txBox="1"/>
          <p:nvPr/>
        </p:nvSpPr>
        <p:spPr>
          <a:xfrm>
            <a:off x="6045191" y="2572529"/>
            <a:ext cx="1068021" cy="461665"/>
          </a:xfrm>
          <a:prstGeom prst="rect">
            <a:avLst/>
          </a:prstGeom>
          <a:noFill/>
        </p:spPr>
        <p:txBody>
          <a:bodyPr wrap="none" rtlCol="0">
            <a:spAutoFit/>
          </a:bodyPr>
          <a:lstStyle/>
          <a:p>
            <a:r>
              <a:rPr lang="en-US" sz="2400" dirty="0" smtClean="0"/>
              <a:t>Nitrate</a:t>
            </a:r>
            <a:endParaRPr lang="en-US" sz="2400" dirty="0"/>
          </a:p>
        </p:txBody>
      </p:sp>
      <p:sp>
        <p:nvSpPr>
          <p:cNvPr id="7" name="Down Arrow 6"/>
          <p:cNvSpPr/>
          <p:nvPr/>
        </p:nvSpPr>
        <p:spPr>
          <a:xfrm>
            <a:off x="1862667" y="3234266"/>
            <a:ext cx="457200" cy="7450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4233334" y="3234266"/>
            <a:ext cx="457200" cy="7450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6366934" y="3234266"/>
            <a:ext cx="457200" cy="7450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049858" y="4348028"/>
            <a:ext cx="1956034" cy="461665"/>
          </a:xfrm>
          <a:prstGeom prst="rect">
            <a:avLst/>
          </a:prstGeom>
          <a:noFill/>
        </p:spPr>
        <p:txBody>
          <a:bodyPr wrap="none" rtlCol="0">
            <a:spAutoFit/>
          </a:bodyPr>
          <a:lstStyle/>
          <a:p>
            <a:r>
              <a:rPr lang="en-US" sz="2400" dirty="0" smtClean="0"/>
              <a:t>Relaxes vessel</a:t>
            </a:r>
            <a:endParaRPr lang="en-US" sz="2400" dirty="0"/>
          </a:p>
        </p:txBody>
      </p:sp>
      <p:sp>
        <p:nvSpPr>
          <p:cNvPr id="11" name="TextBox 10"/>
          <p:cNvSpPr txBox="1"/>
          <p:nvPr/>
        </p:nvSpPr>
        <p:spPr>
          <a:xfrm>
            <a:off x="3444934" y="4163362"/>
            <a:ext cx="2089334" cy="830997"/>
          </a:xfrm>
          <a:prstGeom prst="rect">
            <a:avLst/>
          </a:prstGeom>
          <a:noFill/>
        </p:spPr>
        <p:txBody>
          <a:bodyPr wrap="none" rtlCol="0">
            <a:spAutoFit/>
          </a:bodyPr>
          <a:lstStyle/>
          <a:p>
            <a:r>
              <a:rPr lang="en-US" sz="2400" dirty="0" smtClean="0"/>
              <a:t>Breaks down </a:t>
            </a:r>
          </a:p>
          <a:p>
            <a:r>
              <a:rPr lang="en-US" sz="2400" dirty="0" smtClean="0"/>
              <a:t>Sulfated sugars</a:t>
            </a:r>
            <a:endParaRPr lang="en-US" sz="2400" dirty="0"/>
          </a:p>
        </p:txBody>
      </p:sp>
      <p:sp>
        <p:nvSpPr>
          <p:cNvPr id="12" name="TextBox 11"/>
          <p:cNvSpPr txBox="1"/>
          <p:nvPr/>
        </p:nvSpPr>
        <p:spPr>
          <a:xfrm>
            <a:off x="5779467" y="4348028"/>
            <a:ext cx="2993127" cy="461665"/>
          </a:xfrm>
          <a:prstGeom prst="rect">
            <a:avLst/>
          </a:prstGeom>
          <a:noFill/>
        </p:spPr>
        <p:txBody>
          <a:bodyPr wrap="none" rtlCol="0">
            <a:spAutoFit/>
          </a:bodyPr>
          <a:lstStyle/>
          <a:p>
            <a:r>
              <a:rPr lang="en-US" sz="2400" dirty="0" smtClean="0"/>
              <a:t>Lowers blood viscosity</a:t>
            </a:r>
            <a:endParaRPr lang="en-US" sz="2400" dirty="0"/>
          </a:p>
        </p:txBody>
      </p:sp>
      <p:cxnSp>
        <p:nvCxnSpPr>
          <p:cNvPr id="14" name="Straight Arrow Connector 13"/>
          <p:cNvCxnSpPr/>
          <p:nvPr/>
        </p:nvCxnSpPr>
        <p:spPr>
          <a:xfrm>
            <a:off x="3005892" y="2810933"/>
            <a:ext cx="7871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140680" y="2810933"/>
            <a:ext cx="7871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814159" y="2167465"/>
            <a:ext cx="1553430" cy="646331"/>
          </a:xfrm>
          <a:prstGeom prst="rect">
            <a:avLst/>
          </a:prstGeom>
          <a:noFill/>
        </p:spPr>
        <p:txBody>
          <a:bodyPr wrap="none" rtlCol="0">
            <a:spAutoFit/>
          </a:bodyPr>
          <a:lstStyle/>
          <a:p>
            <a:pPr algn="ctr"/>
            <a:r>
              <a:rPr lang="en-US" dirty="0" smtClean="0"/>
              <a:t>Nitrite oxidase</a:t>
            </a:r>
          </a:p>
          <a:p>
            <a:r>
              <a:rPr lang="en-US" dirty="0" smtClean="0"/>
              <a:t>Oxygen</a:t>
            </a:r>
            <a:endParaRPr lang="en-US" dirty="0"/>
          </a:p>
        </p:txBody>
      </p:sp>
      <p:sp>
        <p:nvSpPr>
          <p:cNvPr id="17" name="TextBox 16"/>
          <p:cNvSpPr txBox="1"/>
          <p:nvPr/>
        </p:nvSpPr>
        <p:spPr>
          <a:xfrm>
            <a:off x="2992588" y="2164602"/>
            <a:ext cx="886744" cy="646331"/>
          </a:xfrm>
          <a:prstGeom prst="rect">
            <a:avLst/>
          </a:prstGeom>
          <a:noFill/>
        </p:spPr>
        <p:txBody>
          <a:bodyPr wrap="none" rtlCol="0">
            <a:spAutoFit/>
          </a:bodyPr>
          <a:lstStyle/>
          <a:p>
            <a:r>
              <a:rPr lang="en-US" dirty="0" smtClean="0"/>
              <a:t> </a:t>
            </a:r>
          </a:p>
          <a:p>
            <a:r>
              <a:rPr lang="en-US" dirty="0" smtClean="0"/>
              <a:t>Oxygen</a:t>
            </a:r>
            <a:endParaRPr lang="en-US" dirty="0"/>
          </a:p>
        </p:txBody>
      </p:sp>
      <p:sp>
        <p:nvSpPr>
          <p:cNvPr id="19" name="TextBox 18"/>
          <p:cNvSpPr txBox="1"/>
          <p:nvPr/>
        </p:nvSpPr>
        <p:spPr>
          <a:xfrm>
            <a:off x="1269991" y="5237800"/>
            <a:ext cx="6468533" cy="1200328"/>
          </a:xfrm>
          <a:prstGeom prst="rect">
            <a:avLst/>
          </a:prstGeom>
          <a:solidFill>
            <a:srgbClr val="FFFACF"/>
          </a:solidFill>
          <a:ln>
            <a:solidFill>
              <a:srgbClr val="000000"/>
            </a:solidFill>
          </a:ln>
        </p:spPr>
        <p:txBody>
          <a:bodyPr wrap="square" rtlCol="0">
            <a:spAutoFit/>
          </a:bodyPr>
          <a:lstStyle/>
          <a:p>
            <a:r>
              <a:rPr lang="en-US" sz="2400" dirty="0" smtClean="0"/>
              <a:t>These are normally refurbished through sulfate supplied by cholesterol sulfate and many other sulfated sterols and sulfated neurotransmitters</a:t>
            </a:r>
            <a:endParaRPr lang="en-US" sz="2400" dirty="0"/>
          </a:p>
        </p:txBody>
      </p:sp>
      <p:sp>
        <p:nvSpPr>
          <p:cNvPr id="3" name="TextBox 2"/>
          <p:cNvSpPr txBox="1"/>
          <p:nvPr/>
        </p:nvSpPr>
        <p:spPr>
          <a:xfrm>
            <a:off x="407492" y="1536468"/>
            <a:ext cx="3385575" cy="461665"/>
          </a:xfrm>
          <a:prstGeom prst="rect">
            <a:avLst/>
          </a:prstGeom>
          <a:solidFill>
            <a:srgbClr val="FFFACF"/>
          </a:solidFill>
          <a:ln>
            <a:solidFill>
              <a:schemeClr val="tx1"/>
            </a:solidFill>
          </a:ln>
        </p:spPr>
        <p:txBody>
          <a:bodyPr wrap="none" rtlCol="0">
            <a:spAutoFit/>
          </a:bodyPr>
          <a:lstStyle/>
          <a:p>
            <a:r>
              <a:rPr lang="en-US" sz="2400" i="1" dirty="0" err="1" smtClean="0"/>
              <a:t>Upregulated</a:t>
            </a:r>
            <a:r>
              <a:rPr lang="en-US" sz="2400" i="1" dirty="0" smtClean="0"/>
              <a:t> by </a:t>
            </a:r>
            <a:r>
              <a:rPr lang="en-US" sz="2400" i="1" dirty="0" err="1" smtClean="0"/>
              <a:t>biopterin</a:t>
            </a:r>
            <a:endParaRPr lang="en-US" sz="2400" i="1" dirty="0"/>
          </a:p>
        </p:txBody>
      </p:sp>
      <p:sp>
        <p:nvSpPr>
          <p:cNvPr id="13" name="Freeform 12"/>
          <p:cNvSpPr/>
          <p:nvPr/>
        </p:nvSpPr>
        <p:spPr>
          <a:xfrm>
            <a:off x="1845733" y="1981200"/>
            <a:ext cx="790761" cy="660400"/>
          </a:xfrm>
          <a:custGeom>
            <a:avLst/>
            <a:gdLst>
              <a:gd name="connsiteX0" fmla="*/ 0 w 790761"/>
              <a:gd name="connsiteY0" fmla="*/ 0 h 660400"/>
              <a:gd name="connsiteX1" fmla="*/ 778934 w 790761"/>
              <a:gd name="connsiteY1" fmla="*/ 372533 h 660400"/>
              <a:gd name="connsiteX2" fmla="*/ 491067 w 790761"/>
              <a:gd name="connsiteY2" fmla="*/ 660400 h 660400"/>
            </a:gdLst>
            <a:ahLst/>
            <a:cxnLst>
              <a:cxn ang="0">
                <a:pos x="connsiteX0" y="connsiteY0"/>
              </a:cxn>
              <a:cxn ang="0">
                <a:pos x="connsiteX1" y="connsiteY1"/>
              </a:cxn>
              <a:cxn ang="0">
                <a:pos x="connsiteX2" y="connsiteY2"/>
              </a:cxn>
            </a:cxnLst>
            <a:rect l="l" t="t" r="r" b="b"/>
            <a:pathLst>
              <a:path w="790761" h="660400">
                <a:moveTo>
                  <a:pt x="0" y="0"/>
                </a:moveTo>
                <a:cubicBezTo>
                  <a:pt x="348545" y="131233"/>
                  <a:pt x="697090" y="262466"/>
                  <a:pt x="778934" y="372533"/>
                </a:cubicBezTo>
                <a:cubicBezTo>
                  <a:pt x="860778" y="482600"/>
                  <a:pt x="491067" y="660400"/>
                  <a:pt x="491067" y="660400"/>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1269991" y="5237800"/>
            <a:ext cx="6468533" cy="1200328"/>
          </a:xfrm>
          <a:prstGeom prst="rect">
            <a:avLst/>
          </a:prstGeom>
          <a:solidFill>
            <a:srgbClr val="FFFACF"/>
          </a:solidFill>
          <a:ln>
            <a:solidFill>
              <a:srgbClr val="000000"/>
            </a:solidFill>
          </a:ln>
        </p:spPr>
        <p:txBody>
          <a:bodyPr wrap="square" rtlCol="0">
            <a:spAutoFit/>
          </a:bodyPr>
          <a:lstStyle/>
          <a:p>
            <a:r>
              <a:rPr lang="en-US" sz="2400" dirty="0" smtClean="0"/>
              <a:t>These are normally refurbished through sulfate supplied by </a:t>
            </a:r>
            <a:r>
              <a:rPr lang="en-US" sz="2400" dirty="0" smtClean="0">
                <a:solidFill>
                  <a:srgbClr val="FF0000"/>
                </a:solidFill>
              </a:rPr>
              <a:t>cholesterol </a:t>
            </a:r>
            <a:r>
              <a:rPr lang="en-US" sz="2400" dirty="0" smtClean="0"/>
              <a:t>sulfate and many other sulfated sterols and sulfated neurotransmitters</a:t>
            </a:r>
            <a:endParaRPr lang="en-US" sz="2400" dirty="0"/>
          </a:p>
        </p:txBody>
      </p:sp>
      <p:sp>
        <p:nvSpPr>
          <p:cNvPr id="23" name="TextBox 22"/>
          <p:cNvSpPr txBox="1"/>
          <p:nvPr/>
        </p:nvSpPr>
        <p:spPr>
          <a:xfrm>
            <a:off x="1269994" y="2572532"/>
            <a:ext cx="1615797" cy="461665"/>
          </a:xfrm>
          <a:prstGeom prst="rect">
            <a:avLst/>
          </a:prstGeom>
          <a:noFill/>
        </p:spPr>
        <p:txBody>
          <a:bodyPr wrap="none" rtlCol="0">
            <a:spAutoFit/>
          </a:bodyPr>
          <a:lstStyle/>
          <a:p>
            <a:r>
              <a:rPr lang="en-US" sz="2400" dirty="0" smtClean="0">
                <a:solidFill>
                  <a:srgbClr val="FF0000"/>
                </a:solidFill>
              </a:rPr>
              <a:t>Nitric oxide</a:t>
            </a:r>
            <a:endParaRPr lang="en-US" sz="2400" dirty="0">
              <a:solidFill>
                <a:srgbClr val="FF0000"/>
              </a:solidFill>
            </a:endParaRPr>
          </a:p>
        </p:txBody>
      </p:sp>
      <p:sp>
        <p:nvSpPr>
          <p:cNvPr id="25" name="TextBox 24"/>
          <p:cNvSpPr txBox="1"/>
          <p:nvPr/>
        </p:nvSpPr>
        <p:spPr>
          <a:xfrm>
            <a:off x="1673142" y="4197228"/>
            <a:ext cx="4106325" cy="461665"/>
          </a:xfrm>
          <a:prstGeom prst="rect">
            <a:avLst/>
          </a:prstGeom>
          <a:solidFill>
            <a:srgbClr val="FFFACF"/>
          </a:solidFill>
          <a:ln>
            <a:solidFill>
              <a:schemeClr val="tx1"/>
            </a:solidFill>
          </a:ln>
        </p:spPr>
        <p:txBody>
          <a:bodyPr wrap="none" rtlCol="0">
            <a:spAutoFit/>
          </a:bodyPr>
          <a:lstStyle/>
          <a:p>
            <a:r>
              <a:rPr lang="en-US" sz="2400" i="1" dirty="0" err="1" smtClean="0"/>
              <a:t>Downregulated</a:t>
            </a:r>
            <a:r>
              <a:rPr lang="en-US" sz="2400" i="1" dirty="0" smtClean="0"/>
              <a:t> by statin drugs</a:t>
            </a:r>
            <a:endParaRPr lang="en-US" sz="2400" i="1" dirty="0"/>
          </a:p>
        </p:txBody>
      </p:sp>
      <p:sp>
        <p:nvSpPr>
          <p:cNvPr id="22" name="TextBox 21"/>
          <p:cNvSpPr txBox="1"/>
          <p:nvPr/>
        </p:nvSpPr>
        <p:spPr>
          <a:xfrm>
            <a:off x="1269991" y="5232400"/>
            <a:ext cx="6468533" cy="1200328"/>
          </a:xfrm>
          <a:prstGeom prst="rect">
            <a:avLst/>
          </a:prstGeom>
          <a:solidFill>
            <a:srgbClr val="FFFACF"/>
          </a:solidFill>
          <a:ln>
            <a:solidFill>
              <a:srgbClr val="000000"/>
            </a:solidFill>
          </a:ln>
        </p:spPr>
        <p:txBody>
          <a:bodyPr wrap="square" rtlCol="0">
            <a:spAutoFit/>
          </a:bodyPr>
          <a:lstStyle/>
          <a:p>
            <a:r>
              <a:rPr lang="en-US" sz="2400" dirty="0" smtClean="0"/>
              <a:t>These are normally refurbished through sulfate supplied by </a:t>
            </a:r>
            <a:r>
              <a:rPr lang="en-US" sz="2400" dirty="0" smtClean="0">
                <a:solidFill>
                  <a:srgbClr val="FF0000"/>
                </a:solidFill>
              </a:rPr>
              <a:t>cholesterol </a:t>
            </a:r>
            <a:r>
              <a:rPr lang="en-US" sz="2400" dirty="0" smtClean="0"/>
              <a:t>sulfate and many other sulfated sterols and sulfated </a:t>
            </a:r>
            <a:r>
              <a:rPr lang="en-US" sz="2400" dirty="0" smtClean="0">
                <a:solidFill>
                  <a:srgbClr val="FF0000"/>
                </a:solidFill>
              </a:rPr>
              <a:t>neurotransmitters</a:t>
            </a:r>
            <a:endParaRPr lang="en-US" sz="2400" dirty="0">
              <a:solidFill>
                <a:srgbClr val="FF0000"/>
              </a:solidFill>
            </a:endParaRPr>
          </a:p>
        </p:txBody>
      </p:sp>
      <p:sp>
        <p:nvSpPr>
          <p:cNvPr id="20" name="TextBox 19"/>
          <p:cNvSpPr txBox="1"/>
          <p:nvPr/>
        </p:nvSpPr>
        <p:spPr>
          <a:xfrm>
            <a:off x="5301225" y="4924068"/>
            <a:ext cx="3385575" cy="461665"/>
          </a:xfrm>
          <a:prstGeom prst="rect">
            <a:avLst/>
          </a:prstGeom>
          <a:solidFill>
            <a:srgbClr val="FFFACF"/>
          </a:solidFill>
          <a:ln>
            <a:solidFill>
              <a:schemeClr val="tx1"/>
            </a:solidFill>
          </a:ln>
        </p:spPr>
        <p:txBody>
          <a:bodyPr wrap="none" rtlCol="0">
            <a:spAutoFit/>
          </a:bodyPr>
          <a:lstStyle/>
          <a:p>
            <a:r>
              <a:rPr lang="en-US" sz="2400" i="1" dirty="0" err="1" smtClean="0"/>
              <a:t>Upregulated</a:t>
            </a:r>
            <a:r>
              <a:rPr lang="en-US" sz="2400" i="1" dirty="0" smtClean="0"/>
              <a:t> by </a:t>
            </a:r>
            <a:r>
              <a:rPr lang="en-US" sz="2400" i="1" dirty="0" err="1" smtClean="0"/>
              <a:t>biopterin</a:t>
            </a:r>
            <a:endParaRPr lang="en-US" sz="2400" i="1" dirty="0"/>
          </a:p>
        </p:txBody>
      </p:sp>
      <p:sp>
        <p:nvSpPr>
          <p:cNvPr id="21" name="Freeform 20"/>
          <p:cNvSpPr/>
          <p:nvPr/>
        </p:nvSpPr>
        <p:spPr>
          <a:xfrm>
            <a:off x="7128933" y="5350931"/>
            <a:ext cx="441732" cy="812800"/>
          </a:xfrm>
          <a:custGeom>
            <a:avLst/>
            <a:gdLst>
              <a:gd name="connsiteX0" fmla="*/ 0 w 441732"/>
              <a:gd name="connsiteY0" fmla="*/ 0 h 812800"/>
              <a:gd name="connsiteX1" fmla="*/ 440267 w 441732"/>
              <a:gd name="connsiteY1" fmla="*/ 524934 h 812800"/>
              <a:gd name="connsiteX2" fmla="*/ 152400 w 441732"/>
              <a:gd name="connsiteY2" fmla="*/ 812800 h 812800"/>
            </a:gdLst>
            <a:ahLst/>
            <a:cxnLst>
              <a:cxn ang="0">
                <a:pos x="connsiteX0" y="connsiteY0"/>
              </a:cxn>
              <a:cxn ang="0">
                <a:pos x="connsiteX1" y="connsiteY1"/>
              </a:cxn>
              <a:cxn ang="0">
                <a:pos x="connsiteX2" y="connsiteY2"/>
              </a:cxn>
            </a:cxnLst>
            <a:rect l="l" t="t" r="r" b="b"/>
            <a:pathLst>
              <a:path w="441732" h="812800">
                <a:moveTo>
                  <a:pt x="0" y="0"/>
                </a:moveTo>
                <a:cubicBezTo>
                  <a:pt x="207433" y="194733"/>
                  <a:pt x="414867" y="389467"/>
                  <a:pt x="440267" y="524934"/>
                </a:cubicBezTo>
                <a:cubicBezTo>
                  <a:pt x="465667" y="660401"/>
                  <a:pt x="152400" y="812800"/>
                  <a:pt x="152400" y="812800"/>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3505200" y="4656667"/>
            <a:ext cx="527690" cy="1117600"/>
          </a:xfrm>
          <a:custGeom>
            <a:avLst/>
            <a:gdLst>
              <a:gd name="connsiteX0" fmla="*/ 0 w 527690"/>
              <a:gd name="connsiteY0" fmla="*/ 0 h 1117600"/>
              <a:gd name="connsiteX1" fmla="*/ 524933 w 527690"/>
              <a:gd name="connsiteY1" fmla="*/ 609600 h 1117600"/>
              <a:gd name="connsiteX2" fmla="*/ 220133 w 527690"/>
              <a:gd name="connsiteY2" fmla="*/ 1117600 h 1117600"/>
            </a:gdLst>
            <a:ahLst/>
            <a:cxnLst>
              <a:cxn ang="0">
                <a:pos x="connsiteX0" y="connsiteY0"/>
              </a:cxn>
              <a:cxn ang="0">
                <a:pos x="connsiteX1" y="connsiteY1"/>
              </a:cxn>
              <a:cxn ang="0">
                <a:pos x="connsiteX2" y="connsiteY2"/>
              </a:cxn>
            </a:cxnLst>
            <a:rect l="l" t="t" r="r" b="b"/>
            <a:pathLst>
              <a:path w="527690" h="1117600">
                <a:moveTo>
                  <a:pt x="0" y="0"/>
                </a:moveTo>
                <a:cubicBezTo>
                  <a:pt x="244122" y="211666"/>
                  <a:pt x="488244" y="423333"/>
                  <a:pt x="524933" y="609600"/>
                </a:cubicBezTo>
                <a:cubicBezTo>
                  <a:pt x="561622" y="795867"/>
                  <a:pt x="220133" y="1117600"/>
                  <a:pt x="220133" y="1117600"/>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5204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24" grpId="0" animBg="1"/>
      <p:bldP spid="23" grpId="0"/>
      <p:bldP spid="25" grpId="0" animBg="1"/>
      <p:bldP spid="22" grpId="0" animBg="1"/>
      <p:bldP spid="20" grpId="0" animBg="1"/>
      <p:bldP spid="21" grpId="0" animBg="1"/>
      <p:bldP spid="2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 Essential Role for Nitric Oxide</a:t>
            </a:r>
            <a:endParaRPr lang="en-US" b="1" dirty="0"/>
          </a:p>
        </p:txBody>
      </p:sp>
      <p:sp>
        <p:nvSpPr>
          <p:cNvPr id="4" name="TextBox 3"/>
          <p:cNvSpPr txBox="1"/>
          <p:nvPr/>
        </p:nvSpPr>
        <p:spPr>
          <a:xfrm>
            <a:off x="1269991" y="2572529"/>
            <a:ext cx="1615797" cy="461665"/>
          </a:xfrm>
          <a:prstGeom prst="rect">
            <a:avLst/>
          </a:prstGeom>
          <a:noFill/>
        </p:spPr>
        <p:txBody>
          <a:bodyPr wrap="none" rtlCol="0">
            <a:spAutoFit/>
          </a:bodyPr>
          <a:lstStyle/>
          <a:p>
            <a:r>
              <a:rPr lang="en-US" sz="2400" dirty="0" smtClean="0"/>
              <a:t>Nitric oxide</a:t>
            </a:r>
            <a:endParaRPr lang="en-US" sz="2400" dirty="0"/>
          </a:p>
        </p:txBody>
      </p:sp>
      <p:sp>
        <p:nvSpPr>
          <p:cNvPr id="5" name="TextBox 4"/>
          <p:cNvSpPr txBox="1"/>
          <p:nvPr/>
        </p:nvSpPr>
        <p:spPr>
          <a:xfrm>
            <a:off x="3969876" y="2572529"/>
            <a:ext cx="991227" cy="461665"/>
          </a:xfrm>
          <a:prstGeom prst="rect">
            <a:avLst/>
          </a:prstGeom>
          <a:noFill/>
        </p:spPr>
        <p:txBody>
          <a:bodyPr wrap="none" rtlCol="0">
            <a:spAutoFit/>
          </a:bodyPr>
          <a:lstStyle/>
          <a:p>
            <a:r>
              <a:rPr lang="en-US" sz="2400" dirty="0" smtClean="0"/>
              <a:t>Nitrite</a:t>
            </a:r>
            <a:endParaRPr lang="en-US" sz="2400" dirty="0"/>
          </a:p>
        </p:txBody>
      </p:sp>
      <p:sp>
        <p:nvSpPr>
          <p:cNvPr id="6" name="TextBox 5"/>
          <p:cNvSpPr txBox="1"/>
          <p:nvPr/>
        </p:nvSpPr>
        <p:spPr>
          <a:xfrm>
            <a:off x="6045191" y="2572529"/>
            <a:ext cx="1068021" cy="461665"/>
          </a:xfrm>
          <a:prstGeom prst="rect">
            <a:avLst/>
          </a:prstGeom>
          <a:noFill/>
        </p:spPr>
        <p:txBody>
          <a:bodyPr wrap="none" rtlCol="0">
            <a:spAutoFit/>
          </a:bodyPr>
          <a:lstStyle/>
          <a:p>
            <a:r>
              <a:rPr lang="en-US" sz="2400" dirty="0" smtClean="0"/>
              <a:t>Nitrate</a:t>
            </a:r>
            <a:endParaRPr lang="en-US" sz="2400" dirty="0"/>
          </a:p>
        </p:txBody>
      </p:sp>
      <p:sp>
        <p:nvSpPr>
          <p:cNvPr id="7" name="Down Arrow 6"/>
          <p:cNvSpPr/>
          <p:nvPr/>
        </p:nvSpPr>
        <p:spPr>
          <a:xfrm>
            <a:off x="1862667" y="3234266"/>
            <a:ext cx="457200" cy="7450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4233334" y="3234266"/>
            <a:ext cx="457200" cy="7450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6366934" y="3234266"/>
            <a:ext cx="457200" cy="7450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049858" y="4348028"/>
            <a:ext cx="1956034" cy="461665"/>
          </a:xfrm>
          <a:prstGeom prst="rect">
            <a:avLst/>
          </a:prstGeom>
          <a:noFill/>
        </p:spPr>
        <p:txBody>
          <a:bodyPr wrap="none" rtlCol="0">
            <a:spAutoFit/>
          </a:bodyPr>
          <a:lstStyle/>
          <a:p>
            <a:r>
              <a:rPr lang="en-US" sz="2400" dirty="0" smtClean="0"/>
              <a:t>Relaxes vessel</a:t>
            </a:r>
            <a:endParaRPr lang="en-US" sz="2400" dirty="0"/>
          </a:p>
        </p:txBody>
      </p:sp>
      <p:sp>
        <p:nvSpPr>
          <p:cNvPr id="11" name="TextBox 10"/>
          <p:cNvSpPr txBox="1"/>
          <p:nvPr/>
        </p:nvSpPr>
        <p:spPr>
          <a:xfrm>
            <a:off x="3444934" y="4163362"/>
            <a:ext cx="2089334" cy="830997"/>
          </a:xfrm>
          <a:prstGeom prst="rect">
            <a:avLst/>
          </a:prstGeom>
          <a:noFill/>
        </p:spPr>
        <p:txBody>
          <a:bodyPr wrap="none" rtlCol="0">
            <a:spAutoFit/>
          </a:bodyPr>
          <a:lstStyle/>
          <a:p>
            <a:r>
              <a:rPr lang="en-US" sz="2400" dirty="0" smtClean="0"/>
              <a:t>Breaks down </a:t>
            </a:r>
          </a:p>
          <a:p>
            <a:r>
              <a:rPr lang="en-US" sz="2400" dirty="0" smtClean="0"/>
              <a:t>Sulfated sugars</a:t>
            </a:r>
            <a:endParaRPr lang="en-US" sz="2400" dirty="0"/>
          </a:p>
        </p:txBody>
      </p:sp>
      <p:sp>
        <p:nvSpPr>
          <p:cNvPr id="12" name="TextBox 11"/>
          <p:cNvSpPr txBox="1"/>
          <p:nvPr/>
        </p:nvSpPr>
        <p:spPr>
          <a:xfrm>
            <a:off x="5779467" y="4348028"/>
            <a:ext cx="2993127" cy="461665"/>
          </a:xfrm>
          <a:prstGeom prst="rect">
            <a:avLst/>
          </a:prstGeom>
          <a:noFill/>
        </p:spPr>
        <p:txBody>
          <a:bodyPr wrap="none" rtlCol="0">
            <a:spAutoFit/>
          </a:bodyPr>
          <a:lstStyle/>
          <a:p>
            <a:r>
              <a:rPr lang="en-US" sz="2400" dirty="0" smtClean="0"/>
              <a:t>Lowers blood viscosity</a:t>
            </a:r>
            <a:endParaRPr lang="en-US" sz="2400" dirty="0"/>
          </a:p>
        </p:txBody>
      </p:sp>
      <p:cxnSp>
        <p:nvCxnSpPr>
          <p:cNvPr id="14" name="Straight Arrow Connector 13"/>
          <p:cNvCxnSpPr/>
          <p:nvPr/>
        </p:nvCxnSpPr>
        <p:spPr>
          <a:xfrm>
            <a:off x="3005892" y="2810933"/>
            <a:ext cx="7871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140680" y="2810933"/>
            <a:ext cx="7871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814159" y="2167465"/>
            <a:ext cx="1553430" cy="646331"/>
          </a:xfrm>
          <a:prstGeom prst="rect">
            <a:avLst/>
          </a:prstGeom>
          <a:noFill/>
        </p:spPr>
        <p:txBody>
          <a:bodyPr wrap="none" rtlCol="0">
            <a:spAutoFit/>
          </a:bodyPr>
          <a:lstStyle/>
          <a:p>
            <a:pPr algn="ctr"/>
            <a:r>
              <a:rPr lang="en-US" dirty="0" smtClean="0"/>
              <a:t>Nitrite oxidase</a:t>
            </a:r>
          </a:p>
          <a:p>
            <a:r>
              <a:rPr lang="en-US" dirty="0" smtClean="0"/>
              <a:t>Oxygen</a:t>
            </a:r>
            <a:endParaRPr lang="en-US" dirty="0"/>
          </a:p>
        </p:txBody>
      </p:sp>
      <p:sp>
        <p:nvSpPr>
          <p:cNvPr id="17" name="TextBox 16"/>
          <p:cNvSpPr txBox="1"/>
          <p:nvPr/>
        </p:nvSpPr>
        <p:spPr>
          <a:xfrm>
            <a:off x="2992588" y="2164602"/>
            <a:ext cx="886744" cy="646331"/>
          </a:xfrm>
          <a:prstGeom prst="rect">
            <a:avLst/>
          </a:prstGeom>
          <a:noFill/>
        </p:spPr>
        <p:txBody>
          <a:bodyPr wrap="none" rtlCol="0">
            <a:spAutoFit/>
          </a:bodyPr>
          <a:lstStyle/>
          <a:p>
            <a:r>
              <a:rPr lang="en-US" dirty="0" smtClean="0"/>
              <a:t> </a:t>
            </a:r>
          </a:p>
          <a:p>
            <a:r>
              <a:rPr lang="en-US" dirty="0" smtClean="0"/>
              <a:t>Oxygen</a:t>
            </a:r>
            <a:endParaRPr lang="en-US" dirty="0"/>
          </a:p>
        </p:txBody>
      </p:sp>
      <p:sp>
        <p:nvSpPr>
          <p:cNvPr id="19" name="TextBox 18"/>
          <p:cNvSpPr txBox="1"/>
          <p:nvPr/>
        </p:nvSpPr>
        <p:spPr>
          <a:xfrm>
            <a:off x="1269991" y="5237800"/>
            <a:ext cx="6468533" cy="1200328"/>
          </a:xfrm>
          <a:prstGeom prst="rect">
            <a:avLst/>
          </a:prstGeom>
          <a:solidFill>
            <a:srgbClr val="FFFACF"/>
          </a:solidFill>
          <a:ln>
            <a:solidFill>
              <a:srgbClr val="000000"/>
            </a:solidFill>
          </a:ln>
        </p:spPr>
        <p:txBody>
          <a:bodyPr wrap="square" rtlCol="0">
            <a:spAutoFit/>
          </a:bodyPr>
          <a:lstStyle/>
          <a:p>
            <a:r>
              <a:rPr lang="en-US" sz="2400" dirty="0" smtClean="0"/>
              <a:t>These are normally refurbished through sulfate supplied by cholesterol sulfate and many other sulfated sterols and sulfated neurotransmitters</a:t>
            </a:r>
            <a:endParaRPr lang="en-US" sz="2400" dirty="0"/>
          </a:p>
        </p:txBody>
      </p:sp>
      <p:sp>
        <p:nvSpPr>
          <p:cNvPr id="3" name="TextBox 2"/>
          <p:cNvSpPr txBox="1"/>
          <p:nvPr/>
        </p:nvSpPr>
        <p:spPr>
          <a:xfrm>
            <a:off x="407492" y="1536468"/>
            <a:ext cx="3385575" cy="461665"/>
          </a:xfrm>
          <a:prstGeom prst="rect">
            <a:avLst/>
          </a:prstGeom>
          <a:solidFill>
            <a:srgbClr val="FFFACF"/>
          </a:solidFill>
          <a:ln>
            <a:solidFill>
              <a:schemeClr val="tx1"/>
            </a:solidFill>
          </a:ln>
        </p:spPr>
        <p:txBody>
          <a:bodyPr wrap="none" rtlCol="0">
            <a:spAutoFit/>
          </a:bodyPr>
          <a:lstStyle/>
          <a:p>
            <a:r>
              <a:rPr lang="en-US" sz="2400" i="1" dirty="0" err="1" smtClean="0"/>
              <a:t>Upregulated</a:t>
            </a:r>
            <a:r>
              <a:rPr lang="en-US" sz="2400" i="1" dirty="0" smtClean="0"/>
              <a:t> by </a:t>
            </a:r>
            <a:r>
              <a:rPr lang="en-US" sz="2400" i="1" dirty="0" err="1" smtClean="0"/>
              <a:t>biopterin</a:t>
            </a:r>
            <a:endParaRPr lang="en-US" sz="2400" i="1" dirty="0"/>
          </a:p>
        </p:txBody>
      </p:sp>
      <p:sp>
        <p:nvSpPr>
          <p:cNvPr id="13" name="Freeform 12"/>
          <p:cNvSpPr/>
          <p:nvPr/>
        </p:nvSpPr>
        <p:spPr>
          <a:xfrm>
            <a:off x="1845733" y="1981200"/>
            <a:ext cx="790761" cy="660400"/>
          </a:xfrm>
          <a:custGeom>
            <a:avLst/>
            <a:gdLst>
              <a:gd name="connsiteX0" fmla="*/ 0 w 790761"/>
              <a:gd name="connsiteY0" fmla="*/ 0 h 660400"/>
              <a:gd name="connsiteX1" fmla="*/ 778934 w 790761"/>
              <a:gd name="connsiteY1" fmla="*/ 372533 h 660400"/>
              <a:gd name="connsiteX2" fmla="*/ 491067 w 790761"/>
              <a:gd name="connsiteY2" fmla="*/ 660400 h 660400"/>
            </a:gdLst>
            <a:ahLst/>
            <a:cxnLst>
              <a:cxn ang="0">
                <a:pos x="connsiteX0" y="connsiteY0"/>
              </a:cxn>
              <a:cxn ang="0">
                <a:pos x="connsiteX1" y="connsiteY1"/>
              </a:cxn>
              <a:cxn ang="0">
                <a:pos x="connsiteX2" y="connsiteY2"/>
              </a:cxn>
            </a:cxnLst>
            <a:rect l="l" t="t" r="r" b="b"/>
            <a:pathLst>
              <a:path w="790761" h="660400">
                <a:moveTo>
                  <a:pt x="0" y="0"/>
                </a:moveTo>
                <a:cubicBezTo>
                  <a:pt x="348545" y="131233"/>
                  <a:pt x="697090" y="262466"/>
                  <a:pt x="778934" y="372533"/>
                </a:cubicBezTo>
                <a:cubicBezTo>
                  <a:pt x="860778" y="482600"/>
                  <a:pt x="491067" y="660400"/>
                  <a:pt x="491067" y="660400"/>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1269994" y="5237800"/>
            <a:ext cx="6468533" cy="1200328"/>
          </a:xfrm>
          <a:prstGeom prst="rect">
            <a:avLst/>
          </a:prstGeom>
          <a:solidFill>
            <a:srgbClr val="FFFACF"/>
          </a:solidFill>
          <a:ln>
            <a:solidFill>
              <a:srgbClr val="000000"/>
            </a:solidFill>
          </a:ln>
        </p:spPr>
        <p:txBody>
          <a:bodyPr wrap="square" rtlCol="0">
            <a:spAutoFit/>
          </a:bodyPr>
          <a:lstStyle/>
          <a:p>
            <a:r>
              <a:rPr lang="en-US" sz="2400" dirty="0" smtClean="0"/>
              <a:t>These are normally refurbished through sulfate supplied by </a:t>
            </a:r>
            <a:r>
              <a:rPr lang="en-US" sz="2400" i="1" dirty="0" smtClean="0">
                <a:solidFill>
                  <a:srgbClr val="FF0000"/>
                </a:solidFill>
              </a:rPr>
              <a:t>cholesterol</a:t>
            </a:r>
            <a:r>
              <a:rPr lang="en-US" sz="2400" dirty="0" smtClean="0">
                <a:solidFill>
                  <a:srgbClr val="FF0000"/>
                </a:solidFill>
              </a:rPr>
              <a:t> </a:t>
            </a:r>
            <a:r>
              <a:rPr lang="en-US" sz="2400" dirty="0" smtClean="0"/>
              <a:t>sulfate and many other sulfated sterols and sulfated neurotransmitters</a:t>
            </a:r>
            <a:endParaRPr lang="en-US" sz="2400" dirty="0"/>
          </a:p>
        </p:txBody>
      </p:sp>
      <p:sp>
        <p:nvSpPr>
          <p:cNvPr id="23" name="TextBox 22"/>
          <p:cNvSpPr txBox="1"/>
          <p:nvPr/>
        </p:nvSpPr>
        <p:spPr>
          <a:xfrm>
            <a:off x="1269994" y="2572532"/>
            <a:ext cx="1615797" cy="461665"/>
          </a:xfrm>
          <a:prstGeom prst="rect">
            <a:avLst/>
          </a:prstGeom>
          <a:noFill/>
        </p:spPr>
        <p:txBody>
          <a:bodyPr wrap="none" rtlCol="0">
            <a:spAutoFit/>
          </a:bodyPr>
          <a:lstStyle/>
          <a:p>
            <a:r>
              <a:rPr lang="en-US" sz="2400" dirty="0" smtClean="0">
                <a:solidFill>
                  <a:srgbClr val="FF0000"/>
                </a:solidFill>
              </a:rPr>
              <a:t>Nitric oxide</a:t>
            </a:r>
            <a:endParaRPr lang="en-US" sz="2400" dirty="0">
              <a:solidFill>
                <a:srgbClr val="FF0000"/>
              </a:solidFill>
            </a:endParaRPr>
          </a:p>
        </p:txBody>
      </p:sp>
      <p:sp>
        <p:nvSpPr>
          <p:cNvPr id="25" name="TextBox 24"/>
          <p:cNvSpPr txBox="1"/>
          <p:nvPr/>
        </p:nvSpPr>
        <p:spPr>
          <a:xfrm>
            <a:off x="1673142" y="4197228"/>
            <a:ext cx="4106325" cy="461665"/>
          </a:xfrm>
          <a:prstGeom prst="rect">
            <a:avLst/>
          </a:prstGeom>
          <a:solidFill>
            <a:srgbClr val="FFFACF"/>
          </a:solidFill>
          <a:ln>
            <a:solidFill>
              <a:schemeClr val="tx1"/>
            </a:solidFill>
          </a:ln>
        </p:spPr>
        <p:txBody>
          <a:bodyPr wrap="none" rtlCol="0">
            <a:spAutoFit/>
          </a:bodyPr>
          <a:lstStyle/>
          <a:p>
            <a:r>
              <a:rPr lang="en-US" sz="2400" i="1" dirty="0" err="1" smtClean="0"/>
              <a:t>Downregulated</a:t>
            </a:r>
            <a:r>
              <a:rPr lang="en-US" sz="2400" i="1" dirty="0" smtClean="0"/>
              <a:t> by statin drugs</a:t>
            </a:r>
            <a:endParaRPr lang="en-US" sz="2400" i="1" dirty="0"/>
          </a:p>
        </p:txBody>
      </p:sp>
      <p:sp>
        <p:nvSpPr>
          <p:cNvPr id="22" name="TextBox 21"/>
          <p:cNvSpPr txBox="1"/>
          <p:nvPr/>
        </p:nvSpPr>
        <p:spPr>
          <a:xfrm>
            <a:off x="1269994" y="5240764"/>
            <a:ext cx="6468533" cy="1200328"/>
          </a:xfrm>
          <a:prstGeom prst="rect">
            <a:avLst/>
          </a:prstGeom>
          <a:solidFill>
            <a:srgbClr val="FFFACF"/>
          </a:solidFill>
          <a:ln>
            <a:solidFill>
              <a:srgbClr val="000000"/>
            </a:solidFill>
          </a:ln>
        </p:spPr>
        <p:txBody>
          <a:bodyPr wrap="square" rtlCol="0">
            <a:spAutoFit/>
          </a:bodyPr>
          <a:lstStyle/>
          <a:p>
            <a:r>
              <a:rPr lang="en-US" sz="2400" dirty="0" smtClean="0"/>
              <a:t>These are normally refurbished through sulfate supplied by </a:t>
            </a:r>
            <a:r>
              <a:rPr lang="en-US" sz="2400" dirty="0" smtClean="0">
                <a:solidFill>
                  <a:srgbClr val="FF0000"/>
                </a:solidFill>
              </a:rPr>
              <a:t>cholesterol </a:t>
            </a:r>
            <a:r>
              <a:rPr lang="en-US" sz="2400" dirty="0" smtClean="0"/>
              <a:t>sulfate and many other sulfated sterols and sulfated </a:t>
            </a:r>
            <a:r>
              <a:rPr lang="en-US" sz="2400" dirty="0" smtClean="0">
                <a:solidFill>
                  <a:srgbClr val="FF0000"/>
                </a:solidFill>
              </a:rPr>
              <a:t>neurotransmitters</a:t>
            </a:r>
            <a:endParaRPr lang="en-US" sz="2400" dirty="0">
              <a:solidFill>
                <a:srgbClr val="FF0000"/>
              </a:solidFill>
            </a:endParaRPr>
          </a:p>
        </p:txBody>
      </p:sp>
      <p:sp>
        <p:nvSpPr>
          <p:cNvPr id="20" name="TextBox 19"/>
          <p:cNvSpPr txBox="1"/>
          <p:nvPr/>
        </p:nvSpPr>
        <p:spPr>
          <a:xfrm>
            <a:off x="5301225" y="4924068"/>
            <a:ext cx="3385575" cy="461665"/>
          </a:xfrm>
          <a:prstGeom prst="rect">
            <a:avLst/>
          </a:prstGeom>
          <a:solidFill>
            <a:srgbClr val="FFFACF"/>
          </a:solidFill>
          <a:ln>
            <a:solidFill>
              <a:schemeClr val="tx1"/>
            </a:solidFill>
          </a:ln>
        </p:spPr>
        <p:txBody>
          <a:bodyPr wrap="none" rtlCol="0">
            <a:spAutoFit/>
          </a:bodyPr>
          <a:lstStyle/>
          <a:p>
            <a:r>
              <a:rPr lang="en-US" sz="2400" i="1" dirty="0" err="1" smtClean="0"/>
              <a:t>Upregulated</a:t>
            </a:r>
            <a:r>
              <a:rPr lang="en-US" sz="2400" i="1" dirty="0" smtClean="0"/>
              <a:t> by </a:t>
            </a:r>
            <a:r>
              <a:rPr lang="en-US" sz="2400" i="1" dirty="0" err="1" smtClean="0"/>
              <a:t>biopterin</a:t>
            </a:r>
            <a:endParaRPr lang="en-US" sz="2400" i="1" dirty="0"/>
          </a:p>
        </p:txBody>
      </p:sp>
      <p:sp>
        <p:nvSpPr>
          <p:cNvPr id="21" name="Freeform 20"/>
          <p:cNvSpPr/>
          <p:nvPr/>
        </p:nvSpPr>
        <p:spPr>
          <a:xfrm>
            <a:off x="7128933" y="5350931"/>
            <a:ext cx="441732" cy="812800"/>
          </a:xfrm>
          <a:custGeom>
            <a:avLst/>
            <a:gdLst>
              <a:gd name="connsiteX0" fmla="*/ 0 w 441732"/>
              <a:gd name="connsiteY0" fmla="*/ 0 h 812800"/>
              <a:gd name="connsiteX1" fmla="*/ 440267 w 441732"/>
              <a:gd name="connsiteY1" fmla="*/ 524934 h 812800"/>
              <a:gd name="connsiteX2" fmla="*/ 152400 w 441732"/>
              <a:gd name="connsiteY2" fmla="*/ 812800 h 812800"/>
            </a:gdLst>
            <a:ahLst/>
            <a:cxnLst>
              <a:cxn ang="0">
                <a:pos x="connsiteX0" y="connsiteY0"/>
              </a:cxn>
              <a:cxn ang="0">
                <a:pos x="connsiteX1" y="connsiteY1"/>
              </a:cxn>
              <a:cxn ang="0">
                <a:pos x="connsiteX2" y="connsiteY2"/>
              </a:cxn>
            </a:cxnLst>
            <a:rect l="l" t="t" r="r" b="b"/>
            <a:pathLst>
              <a:path w="441732" h="812800">
                <a:moveTo>
                  <a:pt x="0" y="0"/>
                </a:moveTo>
                <a:cubicBezTo>
                  <a:pt x="207433" y="194733"/>
                  <a:pt x="414867" y="389467"/>
                  <a:pt x="440267" y="524934"/>
                </a:cubicBezTo>
                <a:cubicBezTo>
                  <a:pt x="465667" y="660401"/>
                  <a:pt x="152400" y="812800"/>
                  <a:pt x="152400" y="812800"/>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3505200" y="4656667"/>
            <a:ext cx="527690" cy="1117600"/>
          </a:xfrm>
          <a:custGeom>
            <a:avLst/>
            <a:gdLst>
              <a:gd name="connsiteX0" fmla="*/ 0 w 527690"/>
              <a:gd name="connsiteY0" fmla="*/ 0 h 1117600"/>
              <a:gd name="connsiteX1" fmla="*/ 524933 w 527690"/>
              <a:gd name="connsiteY1" fmla="*/ 609600 h 1117600"/>
              <a:gd name="connsiteX2" fmla="*/ 220133 w 527690"/>
              <a:gd name="connsiteY2" fmla="*/ 1117600 h 1117600"/>
            </a:gdLst>
            <a:ahLst/>
            <a:cxnLst>
              <a:cxn ang="0">
                <a:pos x="connsiteX0" y="connsiteY0"/>
              </a:cxn>
              <a:cxn ang="0">
                <a:pos x="connsiteX1" y="connsiteY1"/>
              </a:cxn>
              <a:cxn ang="0">
                <a:pos x="connsiteX2" y="connsiteY2"/>
              </a:cxn>
            </a:cxnLst>
            <a:rect l="l" t="t" r="r" b="b"/>
            <a:pathLst>
              <a:path w="527690" h="1117600">
                <a:moveTo>
                  <a:pt x="0" y="0"/>
                </a:moveTo>
                <a:cubicBezTo>
                  <a:pt x="244122" y="211666"/>
                  <a:pt x="488244" y="423333"/>
                  <a:pt x="524933" y="609600"/>
                </a:cubicBezTo>
                <a:cubicBezTo>
                  <a:pt x="561622" y="795867"/>
                  <a:pt x="220133" y="1117600"/>
                  <a:pt x="220133" y="1117600"/>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p:cNvSpPr txBox="1"/>
          <p:nvPr/>
        </p:nvSpPr>
        <p:spPr>
          <a:xfrm>
            <a:off x="1673142" y="1856770"/>
            <a:ext cx="6468533" cy="1569660"/>
          </a:xfrm>
          <a:prstGeom prst="rect">
            <a:avLst/>
          </a:prstGeom>
          <a:solidFill>
            <a:schemeClr val="tx2">
              <a:lumMod val="20000"/>
              <a:lumOff val="80000"/>
            </a:schemeClr>
          </a:solidFill>
          <a:ln>
            <a:solidFill>
              <a:srgbClr val="000000"/>
            </a:solidFill>
          </a:ln>
        </p:spPr>
        <p:txBody>
          <a:bodyPr wrap="square" rtlCol="0">
            <a:spAutoFit/>
          </a:bodyPr>
          <a:lstStyle/>
          <a:p>
            <a:r>
              <a:rPr lang="en-US" sz="2400" dirty="0" smtClean="0"/>
              <a:t> Because statins </a:t>
            </a:r>
            <a:r>
              <a:rPr lang="en-US" sz="2400" dirty="0" err="1" smtClean="0"/>
              <a:t>downregulate</a:t>
            </a:r>
            <a:r>
              <a:rPr lang="en-US" sz="2400" dirty="0" smtClean="0"/>
              <a:t> cholesterol, they have to </a:t>
            </a:r>
            <a:r>
              <a:rPr lang="en-US" sz="2400" dirty="0" err="1" smtClean="0"/>
              <a:t>upregulate</a:t>
            </a:r>
            <a:r>
              <a:rPr lang="en-US" sz="2400" dirty="0" smtClean="0"/>
              <a:t> nitric oxide (to shred the </a:t>
            </a:r>
            <a:r>
              <a:rPr lang="en-US" sz="2400" dirty="0" err="1" smtClean="0"/>
              <a:t>glycocalyx</a:t>
            </a:r>
            <a:r>
              <a:rPr lang="en-US" sz="2400" dirty="0" smtClean="0"/>
              <a:t>) and neurotransmitters (to supply an alternative mode of sulfate transport)</a:t>
            </a:r>
            <a:endParaRPr lang="en-US" sz="2400" dirty="0"/>
          </a:p>
        </p:txBody>
      </p:sp>
    </p:spTree>
    <p:extLst>
      <p:ext uri="{BB962C8B-B14F-4D97-AF65-F5344CB8AC3E}">
        <p14:creationId xmlns:p14="http://schemas.microsoft.com/office/powerpoint/2010/main" val="8656217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8" y="20643"/>
            <a:ext cx="9347200" cy="1143000"/>
          </a:xfrm>
        </p:spPr>
        <p:txBody>
          <a:bodyPr>
            <a:normAutofit fontScale="90000"/>
          </a:bodyPr>
          <a:lstStyle/>
          <a:p>
            <a:r>
              <a:rPr lang="en-US" b="1" dirty="0" smtClean="0"/>
              <a:t>Nitric Oxide Degrades Extracellular Matrix</a:t>
            </a:r>
            <a:r>
              <a:rPr lang="en-US" b="1" dirty="0" smtClean="0">
                <a:solidFill>
                  <a:srgbClr val="FF0000"/>
                </a:solidFill>
              </a:rPr>
              <a:t>*</a:t>
            </a:r>
            <a:endParaRPr lang="en-US" b="1" dirty="0">
              <a:solidFill>
                <a:srgbClr val="FF0000"/>
              </a:solidFill>
            </a:endParaRPr>
          </a:p>
        </p:txBody>
      </p:sp>
      <p:pic>
        <p:nvPicPr>
          <p:cNvPr id="4" name="Content Placeholder 3" descr="NO_degrades_heparin.png"/>
          <p:cNvPicPr>
            <a:picLocks noGrp="1" noChangeAspect="1"/>
          </p:cNvPicPr>
          <p:nvPr>
            <p:ph idx="1"/>
          </p:nvPr>
        </p:nvPicPr>
        <p:blipFill>
          <a:blip r:embed="rId3">
            <a:extLst>
              <a:ext uri="{28A0092B-C50C-407E-A947-70E740481C1C}">
                <a14:useLocalDpi xmlns:a14="http://schemas.microsoft.com/office/drawing/2010/main" val="0"/>
              </a:ext>
            </a:extLst>
          </a:blip>
          <a:srcRect t="-33044" b="-33044"/>
          <a:stretch>
            <a:fillRect/>
          </a:stretch>
        </p:blipFill>
        <p:spPr>
          <a:xfrm>
            <a:off x="457200" y="736600"/>
            <a:ext cx="8229600" cy="4525963"/>
          </a:xfrm>
        </p:spPr>
      </p:pic>
      <p:sp>
        <p:nvSpPr>
          <p:cNvPr id="5" name="TextBox 4"/>
          <p:cNvSpPr txBox="1"/>
          <p:nvPr/>
        </p:nvSpPr>
        <p:spPr>
          <a:xfrm flipH="1">
            <a:off x="1637452" y="6457890"/>
            <a:ext cx="8200815" cy="400110"/>
          </a:xfrm>
          <a:prstGeom prst="rect">
            <a:avLst/>
          </a:prstGeom>
          <a:noFill/>
        </p:spPr>
        <p:txBody>
          <a:bodyPr wrap="square" rtlCol="0">
            <a:spAutoFit/>
          </a:bodyPr>
          <a:lstStyle/>
          <a:p>
            <a:r>
              <a:rPr lang="en-US" sz="2000" dirty="0" smtClean="0">
                <a:solidFill>
                  <a:srgbClr val="FF0000"/>
                </a:solidFill>
              </a:rPr>
              <a:t>*</a:t>
            </a:r>
            <a:r>
              <a:rPr lang="en-US" sz="2000" dirty="0" smtClean="0"/>
              <a:t> Figure from RE </a:t>
            </a:r>
            <a:r>
              <a:rPr lang="en-US" sz="2000" dirty="0" err="1" smtClean="0"/>
              <a:t>Vilar</a:t>
            </a:r>
            <a:r>
              <a:rPr lang="en-US" sz="2000" dirty="0" smtClean="0"/>
              <a:t> et al., </a:t>
            </a:r>
            <a:r>
              <a:rPr lang="en-US" sz="2000" dirty="0" err="1"/>
              <a:t>Biochem</a:t>
            </a:r>
            <a:r>
              <a:rPr lang="en-US" sz="2000" dirty="0"/>
              <a:t>. J. (1997) 324, 473–</a:t>
            </a:r>
            <a:r>
              <a:rPr lang="en-US" sz="2000" dirty="0" smtClean="0"/>
              <a:t>479.</a:t>
            </a:r>
            <a:endParaRPr lang="en-US" sz="2000" dirty="0"/>
          </a:p>
        </p:txBody>
      </p:sp>
      <p:sp>
        <p:nvSpPr>
          <p:cNvPr id="6" name="TextBox 5"/>
          <p:cNvSpPr txBox="1"/>
          <p:nvPr/>
        </p:nvSpPr>
        <p:spPr>
          <a:xfrm>
            <a:off x="435185" y="5110163"/>
            <a:ext cx="8083839" cy="707886"/>
          </a:xfrm>
          <a:prstGeom prst="rect">
            <a:avLst/>
          </a:prstGeom>
          <a:noFill/>
        </p:spPr>
        <p:txBody>
          <a:bodyPr wrap="none" rtlCol="0">
            <a:spAutoFit/>
          </a:bodyPr>
          <a:lstStyle/>
          <a:p>
            <a:r>
              <a:rPr lang="en-US" sz="2000" dirty="0" err="1" smtClean="0"/>
              <a:t>Hyaluronan</a:t>
            </a:r>
            <a:r>
              <a:rPr lang="en-US" sz="2000" dirty="0" smtClean="0"/>
              <a:t> is a very long sugar chain that has only carbonates; no sulfates</a:t>
            </a:r>
          </a:p>
          <a:p>
            <a:r>
              <a:rPr lang="en-US" sz="2000" dirty="0" err="1" smtClean="0"/>
              <a:t>Peroxynitrite</a:t>
            </a:r>
            <a:r>
              <a:rPr lang="en-US" sz="2000" dirty="0" smtClean="0"/>
              <a:t> is produced by a reaction between nitric oxide and superoxide</a:t>
            </a:r>
            <a:endParaRPr lang="en-US" sz="2000" dirty="0"/>
          </a:p>
        </p:txBody>
      </p:sp>
    </p:spTree>
    <p:extLst>
      <p:ext uri="{BB962C8B-B14F-4D97-AF65-F5344CB8AC3E}">
        <p14:creationId xmlns:p14="http://schemas.microsoft.com/office/powerpoint/2010/main" val="411643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Cholesterol and Cholesterol Sulfate</a:t>
            </a:r>
            <a:endParaRPr lang="en-US" b="1" dirty="0"/>
          </a:p>
        </p:txBody>
      </p:sp>
      <p:pic>
        <p:nvPicPr>
          <p:cNvPr id="4" name="Content Placeholder 3" descr="cholesterol_sulfate.png"/>
          <p:cNvPicPr>
            <a:picLocks noGrp="1" noChangeAspect="1"/>
          </p:cNvPicPr>
          <p:nvPr>
            <p:ph idx="1"/>
          </p:nvPr>
        </p:nvPicPr>
        <p:blipFill>
          <a:blip r:embed="rId3"/>
          <a:srcRect l="-36118" r="-36118"/>
          <a:stretch>
            <a:fillRect/>
          </a:stretch>
        </p:blipFill>
        <p:spPr>
          <a:xfrm>
            <a:off x="2150424" y="1600200"/>
            <a:ext cx="8229600" cy="4525963"/>
          </a:xfrm>
        </p:spPr>
      </p:pic>
      <p:sp>
        <p:nvSpPr>
          <p:cNvPr id="5" name="Freeform 4"/>
          <p:cNvSpPr/>
          <p:nvPr/>
        </p:nvSpPr>
        <p:spPr>
          <a:xfrm>
            <a:off x="3661094" y="4989011"/>
            <a:ext cx="2023600" cy="1635287"/>
          </a:xfrm>
          <a:custGeom>
            <a:avLst/>
            <a:gdLst>
              <a:gd name="connsiteX0" fmla="*/ 1179383 w 2023600"/>
              <a:gd name="connsiteY0" fmla="*/ 0 h 1635287"/>
              <a:gd name="connsiteX1" fmla="*/ 15120 w 2023600"/>
              <a:gd name="connsiteY1" fmla="*/ 408192 h 1635287"/>
              <a:gd name="connsiteX2" fmla="*/ 1088661 w 2023600"/>
              <a:gd name="connsiteY2" fmla="*/ 1542058 h 1635287"/>
              <a:gd name="connsiteX3" fmla="*/ 1890037 w 2023600"/>
              <a:gd name="connsiteY3" fmla="*/ 967565 h 1635287"/>
              <a:gd name="connsiteX4" fmla="*/ 1890037 w 2023600"/>
              <a:gd name="connsiteY4" fmla="*/ 408192 h 1635287"/>
              <a:gd name="connsiteX5" fmla="*/ 1179383 w 2023600"/>
              <a:gd name="connsiteY5" fmla="*/ 0 h 163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600" h="1635287">
                <a:moveTo>
                  <a:pt x="1179383" y="0"/>
                </a:moveTo>
                <a:cubicBezTo>
                  <a:pt x="866897" y="0"/>
                  <a:pt x="30240" y="151182"/>
                  <a:pt x="15120" y="408192"/>
                </a:cubicBezTo>
                <a:cubicBezTo>
                  <a:pt x="0" y="665202"/>
                  <a:pt x="776175" y="1448829"/>
                  <a:pt x="1088661" y="1542058"/>
                </a:cubicBezTo>
                <a:cubicBezTo>
                  <a:pt x="1401147" y="1635287"/>
                  <a:pt x="1756474" y="1156543"/>
                  <a:pt x="1890037" y="967565"/>
                </a:cubicBezTo>
                <a:cubicBezTo>
                  <a:pt x="2023600" y="778587"/>
                  <a:pt x="2005959" y="574492"/>
                  <a:pt x="1890037" y="408192"/>
                </a:cubicBezTo>
                <a:cubicBezTo>
                  <a:pt x="1774115" y="241892"/>
                  <a:pt x="1491869" y="0"/>
                  <a:pt x="1179383" y="0"/>
                </a:cubicBezTo>
                <a:close/>
              </a:path>
            </a:pathLst>
          </a:cu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084462" y="4399398"/>
            <a:ext cx="1276644" cy="461665"/>
          </a:xfrm>
          <a:prstGeom prst="rect">
            <a:avLst/>
          </a:prstGeom>
          <a:noFill/>
        </p:spPr>
        <p:txBody>
          <a:bodyPr wrap="none" rtlCol="0">
            <a:spAutoFit/>
          </a:bodyPr>
          <a:lstStyle/>
          <a:p>
            <a:r>
              <a:rPr lang="en-US" sz="2400" dirty="0" smtClean="0">
                <a:solidFill>
                  <a:srgbClr val="FF0000"/>
                </a:solidFill>
                <a:latin typeface="Apple Casual"/>
              </a:rPr>
              <a:t>SULFATE</a:t>
            </a:r>
            <a:endParaRPr lang="en-US" sz="2400" dirty="0">
              <a:solidFill>
                <a:srgbClr val="FF0000"/>
              </a:solidFill>
              <a:latin typeface="Apple Casual"/>
            </a:endParaRPr>
          </a:p>
        </p:txBody>
      </p:sp>
      <p:sp>
        <p:nvSpPr>
          <p:cNvPr id="7" name="TextBox 6"/>
          <p:cNvSpPr txBox="1"/>
          <p:nvPr/>
        </p:nvSpPr>
        <p:spPr>
          <a:xfrm>
            <a:off x="306937" y="1928629"/>
            <a:ext cx="3354157" cy="2554545"/>
          </a:xfrm>
          <a:prstGeom prst="rect">
            <a:avLst/>
          </a:prstGeom>
          <a:solidFill>
            <a:srgbClr val="FFFFD8"/>
          </a:solidFill>
          <a:effectLst>
            <a:outerShdw blurRad="50800" dist="38100" dir="2700000">
              <a:srgbClr val="000000">
                <a:alpha val="43000"/>
              </a:srgbClr>
            </a:outerShdw>
          </a:effectLst>
        </p:spPr>
        <p:txBody>
          <a:bodyPr wrap="square" rtlCol="0">
            <a:spAutoFit/>
          </a:bodyPr>
          <a:lstStyle/>
          <a:p>
            <a:r>
              <a:rPr lang="en-US" sz="3200" dirty="0" err="1" smtClean="0"/>
              <a:t>Sulfation</a:t>
            </a:r>
            <a:r>
              <a:rPr lang="en-US" sz="3200" dirty="0" smtClean="0"/>
              <a:t> makes cholesterol water-soluble and therefore much easier to transport</a:t>
            </a:r>
            <a:endParaRPr lang="en-US" sz="3200" dirty="0"/>
          </a:p>
        </p:txBody>
      </p:sp>
    </p:spTree>
    <p:extLst>
      <p:ext uri="{BB962C8B-B14F-4D97-AF65-F5344CB8AC3E}">
        <p14:creationId xmlns:p14="http://schemas.microsoft.com/office/powerpoint/2010/main" val="38324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1143000"/>
          </a:xfrm>
        </p:spPr>
        <p:txBody>
          <a:bodyPr/>
          <a:lstStyle/>
          <a:p>
            <a:r>
              <a:rPr lang="en-US" b="1" dirty="0" smtClean="0"/>
              <a:t>Recapitulation</a:t>
            </a:r>
            <a:endParaRPr lang="en-US" b="1" dirty="0"/>
          </a:p>
        </p:txBody>
      </p:sp>
      <p:sp>
        <p:nvSpPr>
          <p:cNvPr id="3" name="Content Placeholder 2"/>
          <p:cNvSpPr>
            <a:spLocks noGrp="1"/>
          </p:cNvSpPr>
          <p:nvPr>
            <p:ph idx="1"/>
          </p:nvPr>
        </p:nvSpPr>
        <p:spPr>
          <a:xfrm>
            <a:off x="457200" y="1112838"/>
            <a:ext cx="8229600" cy="4525963"/>
          </a:xfrm>
        </p:spPr>
        <p:txBody>
          <a:bodyPr>
            <a:normAutofit fontScale="92500" lnSpcReduction="10000"/>
          </a:bodyPr>
          <a:lstStyle/>
          <a:p>
            <a:r>
              <a:rPr lang="en-US" dirty="0" smtClean="0"/>
              <a:t>Streaming potential is an electrical field created by flowing blood –vessel walls respond to the signal it creates by releasing nitric oxide</a:t>
            </a:r>
          </a:p>
          <a:p>
            <a:r>
              <a:rPr lang="en-US" dirty="0" smtClean="0"/>
              <a:t>It depends on critical parameters: viscosity, blood pressure, zeta potential</a:t>
            </a:r>
          </a:p>
          <a:p>
            <a:r>
              <a:rPr lang="en-US" dirty="0" smtClean="0"/>
              <a:t>When zeta potential is low or viscosity is high, blood pressure must go up to compensate</a:t>
            </a:r>
          </a:p>
          <a:p>
            <a:r>
              <a:rPr lang="en-US" dirty="0" smtClean="0"/>
              <a:t>Nitric oxide can break down </a:t>
            </a:r>
            <a:r>
              <a:rPr lang="en-US" dirty="0" err="1" smtClean="0"/>
              <a:t>heparan</a:t>
            </a:r>
            <a:r>
              <a:rPr lang="en-US" dirty="0" smtClean="0"/>
              <a:t> sulfate and redistribute it – more is needed when cholesterol sulfate is in short supply (i.e., with statin therapy)</a:t>
            </a:r>
            <a:endParaRPr lang="en-US" dirty="0"/>
          </a:p>
        </p:txBody>
      </p:sp>
    </p:spTree>
    <p:extLst>
      <p:ext uri="{BB962C8B-B14F-4D97-AF65-F5344CB8AC3E}">
        <p14:creationId xmlns:p14="http://schemas.microsoft.com/office/powerpoint/2010/main" val="335799002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47711"/>
            <a:ext cx="8229600" cy="915126"/>
          </a:xfrm>
        </p:spPr>
        <p:txBody>
          <a:bodyPr>
            <a:normAutofit/>
          </a:bodyPr>
          <a:lstStyle/>
          <a:p>
            <a:pPr marL="0" indent="0" algn="ctr">
              <a:buNone/>
            </a:pPr>
            <a:r>
              <a:rPr lang="en-US" sz="4400" dirty="0" smtClean="0">
                <a:solidFill>
                  <a:srgbClr val="FF0000"/>
                </a:solidFill>
              </a:rPr>
              <a:t>Atherosclerosis is Protective!</a:t>
            </a:r>
            <a:endParaRPr lang="en-US" sz="4400" dirty="0">
              <a:solidFill>
                <a:srgbClr val="FF0000"/>
              </a:solidFill>
            </a:endParaRPr>
          </a:p>
        </p:txBody>
      </p:sp>
    </p:spTree>
    <p:extLst>
      <p:ext uri="{BB962C8B-B14F-4D97-AF65-F5344CB8AC3E}">
        <p14:creationId xmlns:p14="http://schemas.microsoft.com/office/powerpoint/2010/main" val="9673145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kidney.jpg"/>
          <p:cNvPicPr>
            <a:picLocks noChangeAspect="1"/>
          </p:cNvPicPr>
          <p:nvPr/>
        </p:nvPicPr>
        <p:blipFill>
          <a:blip r:embed="rId3"/>
          <a:stretch>
            <a:fillRect/>
          </a:stretch>
        </p:blipFill>
        <p:spPr>
          <a:xfrm>
            <a:off x="6579810" y="2955665"/>
            <a:ext cx="2298700" cy="3530600"/>
          </a:xfrm>
          <a:prstGeom prst="rect">
            <a:avLst/>
          </a:prstGeom>
        </p:spPr>
      </p:pic>
      <p:sp>
        <p:nvSpPr>
          <p:cNvPr id="2" name="Title 1"/>
          <p:cNvSpPr>
            <a:spLocks noGrp="1"/>
          </p:cNvSpPr>
          <p:nvPr>
            <p:ph type="title"/>
          </p:nvPr>
        </p:nvSpPr>
        <p:spPr/>
        <p:txBody>
          <a:bodyPr>
            <a:normAutofit fontScale="90000"/>
          </a:bodyPr>
          <a:lstStyle/>
          <a:p>
            <a:r>
              <a:rPr lang="en-US" b="1" dirty="0" smtClean="0"/>
              <a:t>End Stage Kidney Disease and Cardiovascular Disease</a:t>
            </a:r>
            <a:r>
              <a:rPr lang="en-US" b="1" dirty="0" smtClean="0">
                <a:ln>
                  <a:solidFill>
                    <a:srgbClr val="FF0000"/>
                  </a:solidFill>
                </a:ln>
                <a:solidFill>
                  <a:srgbClr val="FF0000"/>
                </a:solidFill>
              </a:rPr>
              <a:t>*</a:t>
            </a:r>
            <a:endParaRPr lang="en-US" b="1" dirty="0">
              <a:ln>
                <a:solidFill>
                  <a:srgbClr val="FF0000"/>
                </a:solidFill>
              </a:ln>
              <a:solidFill>
                <a:srgbClr val="FF0000"/>
              </a:solidFill>
            </a:endParaRPr>
          </a:p>
        </p:txBody>
      </p:sp>
      <p:sp>
        <p:nvSpPr>
          <p:cNvPr id="3" name="Content Placeholder 2"/>
          <p:cNvSpPr>
            <a:spLocks noGrp="1"/>
          </p:cNvSpPr>
          <p:nvPr>
            <p:ph idx="1"/>
          </p:nvPr>
        </p:nvSpPr>
        <p:spPr>
          <a:xfrm>
            <a:off x="457200" y="1901667"/>
            <a:ext cx="5321300" cy="3267234"/>
          </a:xfrm>
        </p:spPr>
        <p:txBody>
          <a:bodyPr>
            <a:normAutofit/>
          </a:bodyPr>
          <a:lstStyle/>
          <a:p>
            <a:r>
              <a:rPr lang="en-US" dirty="0" smtClean="0"/>
              <a:t>High serum cholesterol</a:t>
            </a:r>
          </a:p>
          <a:p>
            <a:r>
              <a:rPr lang="en-US" dirty="0" smtClean="0"/>
              <a:t>High blood pressure</a:t>
            </a:r>
          </a:p>
          <a:p>
            <a:r>
              <a:rPr lang="en-US" dirty="0" smtClean="0"/>
              <a:t>High serum </a:t>
            </a:r>
            <a:r>
              <a:rPr lang="en-US" dirty="0" err="1" smtClean="0"/>
              <a:t>homocysteine</a:t>
            </a:r>
            <a:endParaRPr lang="en-US" dirty="0" smtClean="0"/>
          </a:p>
          <a:p>
            <a:r>
              <a:rPr lang="en-US" dirty="0" smtClean="0"/>
              <a:t>Obesity</a:t>
            </a:r>
          </a:p>
          <a:p>
            <a:r>
              <a:rPr lang="en-US" dirty="0" smtClean="0"/>
              <a:t>Inflammation</a:t>
            </a:r>
          </a:p>
        </p:txBody>
      </p:sp>
      <p:sp>
        <p:nvSpPr>
          <p:cNvPr id="4" name="TextBox 3"/>
          <p:cNvSpPr txBox="1"/>
          <p:nvPr/>
        </p:nvSpPr>
        <p:spPr>
          <a:xfrm>
            <a:off x="3813903" y="3943916"/>
            <a:ext cx="4743205" cy="584776"/>
          </a:xfrm>
          <a:prstGeom prst="rect">
            <a:avLst/>
          </a:prstGeom>
          <a:solidFill>
            <a:srgbClr val="FCF9D6"/>
          </a:solidFill>
          <a:ln>
            <a:noFill/>
          </a:ln>
          <a:effectLst>
            <a:outerShdw blurRad="50800" dist="38100" dir="2700000">
              <a:srgbClr val="000000">
                <a:alpha val="43000"/>
              </a:srgbClr>
            </a:outerShdw>
          </a:effectLst>
        </p:spPr>
        <p:txBody>
          <a:bodyPr wrap="none" rtlCol="0">
            <a:spAutoFit/>
          </a:bodyPr>
          <a:lstStyle/>
          <a:p>
            <a:r>
              <a:rPr lang="en-US" sz="3200" dirty="0" smtClean="0"/>
              <a:t>Abnormally low cholesterol</a:t>
            </a:r>
            <a:endParaRPr lang="en-US" sz="3200" dirty="0"/>
          </a:p>
        </p:txBody>
      </p:sp>
      <p:sp>
        <p:nvSpPr>
          <p:cNvPr id="5" name="TextBox 4"/>
          <p:cNvSpPr txBox="1"/>
          <p:nvPr/>
        </p:nvSpPr>
        <p:spPr>
          <a:xfrm>
            <a:off x="3492500" y="3943916"/>
            <a:ext cx="5386010" cy="584776"/>
          </a:xfrm>
          <a:prstGeom prst="rect">
            <a:avLst/>
          </a:prstGeom>
          <a:solidFill>
            <a:srgbClr val="FCF9D6"/>
          </a:solidFill>
          <a:ln>
            <a:noFill/>
          </a:ln>
          <a:effectLst>
            <a:outerShdw blurRad="50800" dist="38100" dir="2700000">
              <a:srgbClr val="000000">
                <a:alpha val="43000"/>
              </a:srgbClr>
            </a:outerShdw>
          </a:effectLst>
        </p:spPr>
        <p:txBody>
          <a:bodyPr wrap="none" rtlCol="0">
            <a:spAutoFit/>
          </a:bodyPr>
          <a:lstStyle/>
          <a:p>
            <a:r>
              <a:rPr lang="en-US" sz="3200" dirty="0" smtClean="0"/>
              <a:t>Abnormally low blood pressure</a:t>
            </a:r>
            <a:endParaRPr lang="en-US" sz="3200" dirty="0"/>
          </a:p>
        </p:txBody>
      </p:sp>
      <p:sp>
        <p:nvSpPr>
          <p:cNvPr id="6" name="TextBox 5"/>
          <p:cNvSpPr txBox="1"/>
          <p:nvPr/>
        </p:nvSpPr>
        <p:spPr>
          <a:xfrm>
            <a:off x="4782317" y="3697695"/>
            <a:ext cx="2806377" cy="1077218"/>
          </a:xfrm>
          <a:prstGeom prst="rect">
            <a:avLst/>
          </a:prstGeom>
          <a:solidFill>
            <a:srgbClr val="FCF9D6"/>
          </a:solidFill>
          <a:ln>
            <a:noFill/>
          </a:ln>
          <a:effectLst>
            <a:outerShdw blurRad="50800" dist="38100" dir="2700000">
              <a:srgbClr val="000000">
                <a:alpha val="43000"/>
              </a:srgbClr>
            </a:outerShdw>
          </a:effectLst>
        </p:spPr>
        <p:txBody>
          <a:bodyPr wrap="none" rtlCol="0">
            <a:spAutoFit/>
          </a:bodyPr>
          <a:lstStyle/>
          <a:p>
            <a:r>
              <a:rPr lang="en-US" sz="3200" dirty="0" smtClean="0"/>
              <a:t>Abnormally low </a:t>
            </a:r>
          </a:p>
          <a:p>
            <a:r>
              <a:rPr lang="en-US" sz="3200" dirty="0" err="1" smtClean="0"/>
              <a:t>homocysteine</a:t>
            </a:r>
            <a:endParaRPr lang="en-US" sz="3200" dirty="0"/>
          </a:p>
        </p:txBody>
      </p:sp>
      <p:sp>
        <p:nvSpPr>
          <p:cNvPr id="7" name="TextBox 6"/>
          <p:cNvSpPr txBox="1"/>
          <p:nvPr/>
        </p:nvSpPr>
        <p:spPr>
          <a:xfrm>
            <a:off x="5224144" y="3943916"/>
            <a:ext cx="1922722" cy="584776"/>
          </a:xfrm>
          <a:prstGeom prst="rect">
            <a:avLst/>
          </a:prstGeom>
          <a:solidFill>
            <a:srgbClr val="FCF9D6"/>
          </a:solidFill>
          <a:ln>
            <a:noFill/>
          </a:ln>
          <a:effectLst>
            <a:outerShdw blurRad="50800" dist="38100" dir="2700000">
              <a:srgbClr val="000000">
                <a:alpha val="43000"/>
              </a:srgbClr>
            </a:outerShdw>
          </a:effectLst>
        </p:spPr>
        <p:txBody>
          <a:bodyPr wrap="none" rtlCol="0">
            <a:spAutoFit/>
          </a:bodyPr>
          <a:lstStyle/>
          <a:p>
            <a:r>
              <a:rPr lang="en-US" sz="3200" dirty="0" smtClean="0"/>
              <a:t>Emaciated</a:t>
            </a:r>
            <a:endParaRPr lang="en-US" sz="3200" dirty="0"/>
          </a:p>
        </p:txBody>
      </p:sp>
      <p:grpSp>
        <p:nvGrpSpPr>
          <p:cNvPr id="8" name="Group 12"/>
          <p:cNvGrpSpPr/>
          <p:nvPr/>
        </p:nvGrpSpPr>
        <p:grpSpPr>
          <a:xfrm>
            <a:off x="2038349" y="1901667"/>
            <a:ext cx="647701" cy="676435"/>
            <a:chOff x="6769100" y="1901666"/>
            <a:chExt cx="647701" cy="676435"/>
          </a:xfrm>
        </p:grpSpPr>
        <p:cxnSp>
          <p:nvCxnSpPr>
            <p:cNvPr id="9" name="Straight Connector 8"/>
            <p:cNvCxnSpPr/>
            <p:nvPr/>
          </p:nvCxnSpPr>
          <p:spPr>
            <a:xfrm rot="16200000" flipH="1">
              <a:off x="6754734" y="1916033"/>
              <a:ext cx="676433" cy="647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6754734" y="1916033"/>
              <a:ext cx="676434" cy="6477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 name="Group 13"/>
          <p:cNvGrpSpPr/>
          <p:nvPr/>
        </p:nvGrpSpPr>
        <p:grpSpPr>
          <a:xfrm>
            <a:off x="1714498" y="2578100"/>
            <a:ext cx="647701" cy="676435"/>
            <a:chOff x="6769100" y="1901666"/>
            <a:chExt cx="647701" cy="676435"/>
          </a:xfrm>
        </p:grpSpPr>
        <p:cxnSp>
          <p:nvCxnSpPr>
            <p:cNvPr id="15" name="Straight Connector 14"/>
            <p:cNvCxnSpPr/>
            <p:nvPr/>
          </p:nvCxnSpPr>
          <p:spPr>
            <a:xfrm rot="16200000" flipH="1">
              <a:off x="6754734" y="1916033"/>
              <a:ext cx="676433" cy="647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6754734" y="1916033"/>
              <a:ext cx="676434" cy="6477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1" name="Group 16"/>
          <p:cNvGrpSpPr/>
          <p:nvPr/>
        </p:nvGrpSpPr>
        <p:grpSpPr>
          <a:xfrm>
            <a:off x="2362199" y="3021260"/>
            <a:ext cx="647701" cy="676435"/>
            <a:chOff x="6769100" y="1901666"/>
            <a:chExt cx="647701" cy="676435"/>
          </a:xfrm>
        </p:grpSpPr>
        <p:cxnSp>
          <p:nvCxnSpPr>
            <p:cNvPr id="18" name="Straight Connector 17"/>
            <p:cNvCxnSpPr/>
            <p:nvPr/>
          </p:nvCxnSpPr>
          <p:spPr>
            <a:xfrm rot="16200000" flipH="1">
              <a:off x="6754734" y="1916033"/>
              <a:ext cx="676433" cy="647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6754734" y="1916033"/>
              <a:ext cx="676434" cy="6477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3" name="Group 19"/>
          <p:cNvGrpSpPr/>
          <p:nvPr/>
        </p:nvGrpSpPr>
        <p:grpSpPr>
          <a:xfrm>
            <a:off x="1333500" y="3697695"/>
            <a:ext cx="647701" cy="676435"/>
            <a:chOff x="6769100" y="1901666"/>
            <a:chExt cx="647701" cy="676435"/>
          </a:xfrm>
        </p:grpSpPr>
        <p:cxnSp>
          <p:nvCxnSpPr>
            <p:cNvPr id="21" name="Straight Connector 20"/>
            <p:cNvCxnSpPr/>
            <p:nvPr/>
          </p:nvCxnSpPr>
          <p:spPr>
            <a:xfrm rot="16200000" flipH="1">
              <a:off x="6754734" y="1916033"/>
              <a:ext cx="676433" cy="647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754734" y="1916033"/>
              <a:ext cx="676434" cy="6477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4" name="Group 36"/>
          <p:cNvGrpSpPr/>
          <p:nvPr/>
        </p:nvGrpSpPr>
        <p:grpSpPr>
          <a:xfrm>
            <a:off x="1291173" y="4069329"/>
            <a:ext cx="590553" cy="774003"/>
            <a:chOff x="1714498" y="4374129"/>
            <a:chExt cx="590553" cy="774003"/>
          </a:xfrm>
        </p:grpSpPr>
        <p:cxnSp>
          <p:nvCxnSpPr>
            <p:cNvPr id="25" name="Straight Connector 24"/>
            <p:cNvCxnSpPr/>
            <p:nvPr/>
          </p:nvCxnSpPr>
          <p:spPr>
            <a:xfrm>
              <a:off x="1714498" y="4941094"/>
              <a:ext cx="265115" cy="20703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1756918" y="4598414"/>
              <a:ext cx="772417" cy="32384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grpSp>
        <p:nvGrpSpPr>
          <p:cNvPr id="17" name="Group 22"/>
          <p:cNvGrpSpPr/>
          <p:nvPr/>
        </p:nvGrpSpPr>
        <p:grpSpPr>
          <a:xfrm>
            <a:off x="1782233" y="4103198"/>
            <a:ext cx="590553" cy="774003"/>
            <a:chOff x="1714498" y="4374129"/>
            <a:chExt cx="590553" cy="774003"/>
          </a:xfrm>
        </p:grpSpPr>
        <p:cxnSp>
          <p:nvCxnSpPr>
            <p:cNvPr id="24" name="Straight Connector 23"/>
            <p:cNvCxnSpPr/>
            <p:nvPr/>
          </p:nvCxnSpPr>
          <p:spPr>
            <a:xfrm>
              <a:off x="1714498" y="4941094"/>
              <a:ext cx="265115" cy="20703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1756918" y="4598414"/>
              <a:ext cx="772417" cy="32384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grpSp>
        <p:nvGrpSpPr>
          <p:cNvPr id="20" name="Group 27"/>
          <p:cNvGrpSpPr/>
          <p:nvPr/>
        </p:nvGrpSpPr>
        <p:grpSpPr>
          <a:xfrm>
            <a:off x="2222494" y="4154000"/>
            <a:ext cx="590553" cy="774003"/>
            <a:chOff x="1714498" y="4374129"/>
            <a:chExt cx="590553" cy="774003"/>
          </a:xfrm>
        </p:grpSpPr>
        <p:cxnSp>
          <p:nvCxnSpPr>
            <p:cNvPr id="29" name="Straight Connector 28"/>
            <p:cNvCxnSpPr/>
            <p:nvPr/>
          </p:nvCxnSpPr>
          <p:spPr>
            <a:xfrm>
              <a:off x="1714498" y="4941094"/>
              <a:ext cx="265115" cy="20703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flipH="1" flipV="1">
              <a:off x="1756918" y="4598414"/>
              <a:ext cx="772417" cy="32384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sp>
        <p:nvSpPr>
          <p:cNvPr id="32" name="TextBox 31"/>
          <p:cNvSpPr txBox="1"/>
          <p:nvPr/>
        </p:nvSpPr>
        <p:spPr>
          <a:xfrm>
            <a:off x="528125" y="6268627"/>
            <a:ext cx="8508384" cy="400110"/>
          </a:xfrm>
          <a:prstGeom prst="rect">
            <a:avLst/>
          </a:prstGeom>
          <a:noFill/>
        </p:spPr>
        <p:txBody>
          <a:bodyPr wrap="none" rtlCol="0">
            <a:spAutoFit/>
          </a:bodyPr>
          <a:lstStyle/>
          <a:p>
            <a:r>
              <a:rPr lang="en-US" sz="2000" dirty="0" smtClean="0">
                <a:ln>
                  <a:solidFill>
                    <a:srgbClr val="FF0000"/>
                  </a:solidFill>
                </a:ln>
              </a:rPr>
              <a:t>*</a:t>
            </a:r>
            <a:r>
              <a:rPr lang="en-US" sz="2000" dirty="0" smtClean="0"/>
              <a:t> </a:t>
            </a:r>
            <a:r>
              <a:rPr lang="en-US" sz="2000" dirty="0" err="1" smtClean="0"/>
              <a:t>Kalantar-Zadeh</a:t>
            </a:r>
            <a:r>
              <a:rPr lang="en-US" sz="2000" dirty="0" smtClean="0"/>
              <a:t> et al., American Journal of Kidney Diseases 42:5 864-881, 2003</a:t>
            </a:r>
            <a:endParaRPr lang="en-US" sz="2000" dirty="0"/>
          </a:p>
        </p:txBody>
      </p:sp>
      <p:sp>
        <p:nvSpPr>
          <p:cNvPr id="33" name="TextBox 32"/>
          <p:cNvSpPr txBox="1"/>
          <p:nvPr/>
        </p:nvSpPr>
        <p:spPr>
          <a:xfrm>
            <a:off x="5778501" y="1670159"/>
            <a:ext cx="2908300" cy="1815882"/>
          </a:xfrm>
          <a:prstGeom prst="rect">
            <a:avLst/>
          </a:prstGeom>
          <a:solidFill>
            <a:srgbClr val="FFFFD8"/>
          </a:solidFill>
          <a:ln>
            <a:solidFill>
              <a:schemeClr val="tx1"/>
            </a:solidFill>
          </a:ln>
          <a:effectLst>
            <a:outerShdw blurRad="50800" dist="38100" dir="2700000">
              <a:srgbClr val="000000">
                <a:alpha val="43000"/>
              </a:srgbClr>
            </a:outerShdw>
          </a:effectLst>
        </p:spPr>
        <p:txBody>
          <a:bodyPr wrap="square" rtlCol="0">
            <a:spAutoFit/>
          </a:bodyPr>
          <a:lstStyle/>
          <a:p>
            <a:r>
              <a:rPr lang="en-US" sz="2800" dirty="0" smtClean="0"/>
              <a:t>Dialysis patients have extreme risk </a:t>
            </a:r>
          </a:p>
          <a:p>
            <a:r>
              <a:rPr lang="en-US" sz="2800" dirty="0" smtClean="0"/>
              <a:t>to cardiovascular disease</a:t>
            </a:r>
            <a:endParaRPr lang="en-US" sz="2800" dirty="0"/>
          </a:p>
        </p:txBody>
      </p:sp>
    </p:spTree>
    <p:extLst>
      <p:ext uri="{BB962C8B-B14F-4D97-AF65-F5344CB8AC3E}">
        <p14:creationId xmlns:p14="http://schemas.microsoft.com/office/powerpoint/2010/main" val="260719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900" decel="100000" fill="hold"/>
                                        <p:tgtEl>
                                          <p:spTgt spid="3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3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 Conclusion from This</a:t>
            </a:r>
            <a:endParaRPr lang="en-US" b="1" dirty="0"/>
          </a:p>
        </p:txBody>
      </p:sp>
      <p:sp>
        <p:nvSpPr>
          <p:cNvPr id="4" name="TextBox 3"/>
          <p:cNvSpPr txBox="1"/>
          <p:nvPr/>
        </p:nvSpPr>
        <p:spPr>
          <a:xfrm>
            <a:off x="1104900" y="2044700"/>
            <a:ext cx="6705600" cy="3416320"/>
          </a:xfrm>
          <a:prstGeom prst="rect">
            <a:avLst/>
          </a:prstGeom>
          <a:solidFill>
            <a:srgbClr val="FCF9D6"/>
          </a:solidFill>
          <a:ln>
            <a:solidFill>
              <a:srgbClr val="000000"/>
            </a:solidFill>
          </a:ln>
          <a:effectLst>
            <a:outerShdw blurRad="50800" dist="38100" dir="2700000">
              <a:srgbClr val="000000">
                <a:alpha val="43000"/>
              </a:srgbClr>
            </a:outerShdw>
          </a:effectLst>
        </p:spPr>
        <p:txBody>
          <a:bodyPr wrap="square" rtlCol="0">
            <a:spAutoFit/>
          </a:bodyPr>
          <a:lstStyle/>
          <a:p>
            <a:pPr algn="ctr"/>
            <a:endParaRPr lang="en-US" sz="3600" dirty="0" smtClean="0"/>
          </a:p>
          <a:p>
            <a:pPr algn="ctr"/>
            <a:r>
              <a:rPr lang="en-US" sz="3600" dirty="0" smtClean="0"/>
              <a:t>Inflammation is the </a:t>
            </a:r>
            <a:r>
              <a:rPr lang="en-US" sz="3600" i="1" dirty="0" smtClean="0"/>
              <a:t>ONLY                      </a:t>
            </a:r>
            <a:r>
              <a:rPr lang="en-US" sz="3600" dirty="0" smtClean="0"/>
              <a:t>“Risk Factor” that counts:</a:t>
            </a:r>
          </a:p>
          <a:p>
            <a:pPr algn="ctr"/>
            <a:r>
              <a:rPr lang="en-US" sz="3600" dirty="0" smtClean="0"/>
              <a:t>All the other “Risk Factors” are protective measures!</a:t>
            </a:r>
          </a:p>
          <a:p>
            <a:pPr algn="ctr"/>
            <a:endParaRPr lang="en-US" sz="3600" dirty="0"/>
          </a:p>
        </p:txBody>
      </p:sp>
    </p:spTree>
    <p:extLst>
      <p:ext uri="{BB962C8B-B14F-4D97-AF65-F5344CB8AC3E}">
        <p14:creationId xmlns:p14="http://schemas.microsoft.com/office/powerpoint/2010/main" val="198798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Frustration in Treating Cardiovascular Disease for Dialysis Patients</a:t>
            </a:r>
            <a:r>
              <a:rPr lang="en-US" b="1" dirty="0">
                <a:solidFill>
                  <a:srgbClr val="FF0000"/>
                </a:solidFill>
              </a:rPr>
              <a:t>*</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"Reducing mortality from cardiovascular disease among patients undergoing dialysis is a global public health challenge. The past 10 years have seen trials of many interventions designed to improve survival and cardiovascular outcomes in these patients</a:t>
            </a:r>
            <a:r>
              <a:rPr lang="en-US" dirty="0" smtClean="0"/>
              <a:t>. </a:t>
            </a:r>
            <a:r>
              <a:rPr lang="en-US" dirty="0"/>
              <a:t>Unfortunately, none of these interventions have been shown to be effective, despite </a:t>
            </a:r>
            <a:r>
              <a:rPr lang="en-US" i="1" dirty="0">
                <a:solidFill>
                  <a:srgbClr val="FF0000"/>
                </a:solidFill>
              </a:rPr>
              <a:t>beneficial effects in surrogate markers</a:t>
            </a:r>
            <a:r>
              <a:rPr lang="en-US" dirty="0" smtClean="0"/>
              <a:t>. </a:t>
            </a:r>
            <a:r>
              <a:rPr lang="en-US" dirty="0"/>
              <a:t>It appears that </a:t>
            </a:r>
            <a:r>
              <a:rPr lang="en-US" i="1" dirty="0">
                <a:solidFill>
                  <a:srgbClr val="FF0000"/>
                </a:solidFill>
              </a:rPr>
              <a:t>statins</a:t>
            </a:r>
            <a:r>
              <a:rPr lang="en-US" dirty="0"/>
              <a:t> have now joined this group of 'promising but ineffective' interventions."</a:t>
            </a:r>
          </a:p>
        </p:txBody>
      </p:sp>
      <p:sp>
        <p:nvSpPr>
          <p:cNvPr id="5" name="TextBox 4"/>
          <p:cNvSpPr txBox="1"/>
          <p:nvPr/>
        </p:nvSpPr>
        <p:spPr>
          <a:xfrm>
            <a:off x="3568700" y="6324600"/>
            <a:ext cx="5449741" cy="369332"/>
          </a:xfrm>
          <a:prstGeom prst="rect">
            <a:avLst/>
          </a:prstGeom>
          <a:noFill/>
        </p:spPr>
        <p:txBody>
          <a:bodyPr wrap="none" rtlCol="0">
            <a:spAutoFit/>
          </a:bodyPr>
          <a:lstStyle/>
          <a:p>
            <a:r>
              <a:rPr lang="en-US" dirty="0">
                <a:solidFill>
                  <a:srgbClr val="FF0000"/>
                </a:solidFill>
              </a:rPr>
              <a:t>*</a:t>
            </a:r>
            <a:r>
              <a:rPr lang="en-US" dirty="0" err="1"/>
              <a:t>Strippoli</a:t>
            </a:r>
            <a:r>
              <a:rPr lang="en-US" dirty="0"/>
              <a:t> and Craig, N </a:t>
            </a:r>
            <a:r>
              <a:rPr lang="en-US" dirty="0" err="1"/>
              <a:t>Engl</a:t>
            </a:r>
            <a:r>
              <a:rPr lang="en-US" dirty="0"/>
              <a:t> J Med 2009; 360:1455-1457.</a:t>
            </a:r>
          </a:p>
        </p:txBody>
      </p:sp>
    </p:spTree>
    <p:extLst>
      <p:ext uri="{BB962C8B-B14F-4D97-AF65-F5344CB8AC3E}">
        <p14:creationId xmlns:p14="http://schemas.microsoft.com/office/powerpoint/2010/main" val="35581286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Diabetes Progression</a:t>
            </a:r>
            <a:r>
              <a:rPr lang="en-US" b="1" dirty="0" smtClean="0">
                <a:solidFill>
                  <a:srgbClr val="FF0000"/>
                </a:solidFill>
              </a:rPr>
              <a:t>*</a:t>
            </a:r>
            <a:endParaRPr lang="en-US" b="1" dirty="0">
              <a:solidFill>
                <a:srgbClr val="FF0000"/>
              </a:solidFill>
            </a:endParaRPr>
          </a:p>
        </p:txBody>
      </p:sp>
      <p:pic>
        <p:nvPicPr>
          <p:cNvPr id="4" name="Content Placeholder 3" descr="diabetes_graphic.png"/>
          <p:cNvPicPr>
            <a:picLocks noGrp="1" noChangeAspect="1"/>
          </p:cNvPicPr>
          <p:nvPr>
            <p:ph idx="1"/>
          </p:nvPr>
        </p:nvPicPr>
        <p:blipFill>
          <a:blip r:embed="rId3"/>
          <a:srcRect l="-17960" r="-17960"/>
          <a:stretch>
            <a:fillRect/>
          </a:stretch>
        </p:blipFill>
        <p:spPr>
          <a:xfrm>
            <a:off x="-553913" y="1348758"/>
            <a:ext cx="9414233" cy="5177465"/>
          </a:xfrm>
        </p:spPr>
      </p:pic>
      <p:sp>
        <p:nvSpPr>
          <p:cNvPr id="5" name="TextBox 4"/>
          <p:cNvSpPr txBox="1"/>
          <p:nvPr/>
        </p:nvSpPr>
        <p:spPr>
          <a:xfrm>
            <a:off x="1622029" y="6257835"/>
            <a:ext cx="8220843" cy="646331"/>
          </a:xfrm>
          <a:prstGeom prst="rect">
            <a:avLst/>
          </a:prstGeom>
          <a:noFill/>
        </p:spPr>
        <p:txBody>
          <a:bodyPr wrap="square" rtlCol="0">
            <a:spAutoFit/>
          </a:bodyPr>
          <a:lstStyle/>
          <a:p>
            <a:r>
              <a:rPr lang="en-US" dirty="0" smtClean="0">
                <a:solidFill>
                  <a:srgbClr val="FF0000"/>
                </a:solidFill>
              </a:rPr>
              <a:t>*</a:t>
            </a:r>
            <a:r>
              <a:rPr lang="en-US" dirty="0" smtClean="0"/>
              <a:t>JJ Kenney, </a:t>
            </a:r>
            <a:r>
              <a:rPr lang="en-US" b="1" dirty="0" smtClean="0"/>
              <a:t>Diet to Prevent and Reverse Insulin Resistance and Type 2 Diabetes </a:t>
            </a:r>
            <a:endParaRPr lang="en-US" dirty="0" smtClean="0"/>
          </a:p>
          <a:p>
            <a:r>
              <a:rPr lang="en-US" dirty="0" smtClean="0"/>
              <a:t>http://</a:t>
            </a:r>
            <a:r>
              <a:rPr lang="en-US" dirty="0" err="1" smtClean="0"/>
              <a:t>foodandhealth.com/cpecourses/insulin.php</a:t>
            </a:r>
            <a:endParaRPr lang="en-US" dirty="0"/>
          </a:p>
        </p:txBody>
      </p:sp>
      <p:sp>
        <p:nvSpPr>
          <p:cNvPr id="3" name="TextBox 2"/>
          <p:cNvSpPr txBox="1"/>
          <p:nvPr/>
        </p:nvSpPr>
        <p:spPr>
          <a:xfrm>
            <a:off x="6393794" y="2863334"/>
            <a:ext cx="1911401" cy="369332"/>
          </a:xfrm>
          <a:prstGeom prst="rect">
            <a:avLst/>
          </a:prstGeom>
          <a:solidFill>
            <a:srgbClr val="FFFACF"/>
          </a:solidFill>
          <a:ln>
            <a:solidFill>
              <a:schemeClr val="tx1"/>
            </a:solidFill>
          </a:ln>
        </p:spPr>
        <p:txBody>
          <a:bodyPr wrap="none" rtlCol="0">
            <a:spAutoFit/>
          </a:bodyPr>
          <a:lstStyle/>
          <a:p>
            <a:r>
              <a:rPr lang="en-US" dirty="0" smtClean="0"/>
              <a:t>Blood Pressure UP</a:t>
            </a:r>
            <a:endParaRPr lang="en-US" dirty="0"/>
          </a:p>
        </p:txBody>
      </p:sp>
      <p:sp>
        <p:nvSpPr>
          <p:cNvPr id="6" name="TextBox 5"/>
          <p:cNvSpPr txBox="1"/>
          <p:nvPr/>
        </p:nvSpPr>
        <p:spPr>
          <a:xfrm>
            <a:off x="6739895" y="3684032"/>
            <a:ext cx="1944876" cy="369332"/>
          </a:xfrm>
          <a:prstGeom prst="rect">
            <a:avLst/>
          </a:prstGeom>
          <a:solidFill>
            <a:srgbClr val="FFFACF"/>
          </a:solidFill>
          <a:ln>
            <a:solidFill>
              <a:schemeClr val="tx1"/>
            </a:solidFill>
          </a:ln>
        </p:spPr>
        <p:txBody>
          <a:bodyPr wrap="none" rtlCol="0">
            <a:spAutoFit/>
          </a:bodyPr>
          <a:lstStyle/>
          <a:p>
            <a:r>
              <a:rPr lang="en-US" dirty="0" smtClean="0"/>
              <a:t>Atherosclerosis UP</a:t>
            </a:r>
            <a:endParaRPr lang="en-US" dirty="0"/>
          </a:p>
        </p:txBody>
      </p:sp>
      <p:sp>
        <p:nvSpPr>
          <p:cNvPr id="7" name="TextBox 6"/>
          <p:cNvSpPr txBox="1"/>
          <p:nvPr/>
        </p:nvSpPr>
        <p:spPr>
          <a:xfrm>
            <a:off x="7501894" y="4509532"/>
            <a:ext cx="1510825" cy="369332"/>
          </a:xfrm>
          <a:prstGeom prst="rect">
            <a:avLst/>
          </a:prstGeom>
          <a:solidFill>
            <a:srgbClr val="FFFACF"/>
          </a:solidFill>
          <a:ln>
            <a:solidFill>
              <a:schemeClr val="tx1"/>
            </a:solidFill>
          </a:ln>
        </p:spPr>
        <p:txBody>
          <a:bodyPr wrap="none" rtlCol="0">
            <a:spAutoFit/>
          </a:bodyPr>
          <a:lstStyle/>
          <a:p>
            <a:r>
              <a:rPr lang="en-US" dirty="0" smtClean="0"/>
              <a:t>Kidney Failure</a:t>
            </a:r>
            <a:endParaRPr lang="en-US" dirty="0"/>
          </a:p>
        </p:txBody>
      </p:sp>
      <p:sp>
        <p:nvSpPr>
          <p:cNvPr id="8" name="TextBox 7"/>
          <p:cNvSpPr txBox="1"/>
          <p:nvPr/>
        </p:nvSpPr>
        <p:spPr>
          <a:xfrm>
            <a:off x="5470388" y="2020332"/>
            <a:ext cx="3542331" cy="369332"/>
          </a:xfrm>
          <a:prstGeom prst="rect">
            <a:avLst/>
          </a:prstGeom>
          <a:solidFill>
            <a:srgbClr val="FFFACF"/>
          </a:solidFill>
          <a:ln>
            <a:solidFill>
              <a:schemeClr val="tx1"/>
            </a:solidFill>
          </a:ln>
        </p:spPr>
        <p:txBody>
          <a:bodyPr wrap="none" rtlCol="0">
            <a:spAutoFit/>
          </a:bodyPr>
          <a:lstStyle/>
          <a:p>
            <a:r>
              <a:rPr lang="en-US" dirty="0" smtClean="0"/>
              <a:t>Loss of Beta Cells to produce insulin</a:t>
            </a:r>
            <a:endParaRPr lang="en-US" dirty="0"/>
          </a:p>
        </p:txBody>
      </p:sp>
      <p:sp>
        <p:nvSpPr>
          <p:cNvPr id="9" name="Freeform 8"/>
          <p:cNvSpPr/>
          <p:nvPr/>
        </p:nvSpPr>
        <p:spPr>
          <a:xfrm>
            <a:off x="4897633" y="3752615"/>
            <a:ext cx="1681493" cy="604967"/>
          </a:xfrm>
          <a:custGeom>
            <a:avLst/>
            <a:gdLst>
              <a:gd name="connsiteX0" fmla="*/ 753867 w 1681493"/>
              <a:gd name="connsiteY0" fmla="*/ 31985 h 604967"/>
              <a:gd name="connsiteX1" fmla="*/ 29967 w 1681493"/>
              <a:gd name="connsiteY1" fmla="*/ 184385 h 604967"/>
              <a:gd name="connsiteX2" fmla="*/ 283967 w 1681493"/>
              <a:gd name="connsiteY2" fmla="*/ 565385 h 604967"/>
              <a:gd name="connsiteX3" fmla="*/ 1592067 w 1681493"/>
              <a:gd name="connsiteY3" fmla="*/ 539985 h 604967"/>
              <a:gd name="connsiteX4" fmla="*/ 1465067 w 1681493"/>
              <a:gd name="connsiteY4" fmla="*/ 95485 h 604967"/>
              <a:gd name="connsiteX5" fmla="*/ 652267 w 1681493"/>
              <a:gd name="connsiteY5" fmla="*/ 6585 h 604967"/>
              <a:gd name="connsiteX6" fmla="*/ 664967 w 1681493"/>
              <a:gd name="connsiteY6" fmla="*/ 6585 h 60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1493" h="604967">
                <a:moveTo>
                  <a:pt x="753867" y="31985"/>
                </a:moveTo>
                <a:cubicBezTo>
                  <a:pt x="431075" y="63735"/>
                  <a:pt x="108284" y="95485"/>
                  <a:pt x="29967" y="184385"/>
                </a:cubicBezTo>
                <a:cubicBezTo>
                  <a:pt x="-48350" y="273285"/>
                  <a:pt x="23617" y="506118"/>
                  <a:pt x="283967" y="565385"/>
                </a:cubicBezTo>
                <a:cubicBezTo>
                  <a:pt x="544317" y="624652"/>
                  <a:pt x="1395217" y="618302"/>
                  <a:pt x="1592067" y="539985"/>
                </a:cubicBezTo>
                <a:cubicBezTo>
                  <a:pt x="1788917" y="461668"/>
                  <a:pt x="1621700" y="184385"/>
                  <a:pt x="1465067" y="95485"/>
                </a:cubicBezTo>
                <a:cubicBezTo>
                  <a:pt x="1308434" y="6585"/>
                  <a:pt x="785617" y="21402"/>
                  <a:pt x="652267" y="6585"/>
                </a:cubicBezTo>
                <a:cubicBezTo>
                  <a:pt x="518917" y="-8232"/>
                  <a:pt x="664967" y="6585"/>
                  <a:pt x="664967" y="6585"/>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3962338" y="4330700"/>
            <a:ext cx="814925" cy="611251"/>
          </a:xfrm>
          <a:custGeom>
            <a:avLst/>
            <a:gdLst>
              <a:gd name="connsiteX0" fmla="*/ 419162 w 814925"/>
              <a:gd name="connsiteY0" fmla="*/ 0 h 611251"/>
              <a:gd name="connsiteX1" fmla="*/ 62 w 814925"/>
              <a:gd name="connsiteY1" fmla="*/ 279400 h 611251"/>
              <a:gd name="connsiteX2" fmla="*/ 444562 w 814925"/>
              <a:gd name="connsiteY2" fmla="*/ 609600 h 611251"/>
              <a:gd name="connsiteX3" fmla="*/ 812862 w 814925"/>
              <a:gd name="connsiteY3" fmla="*/ 393700 h 611251"/>
              <a:gd name="connsiteX4" fmla="*/ 584262 w 814925"/>
              <a:gd name="connsiteY4" fmla="*/ 101600 h 611251"/>
              <a:gd name="connsiteX5" fmla="*/ 381062 w 814925"/>
              <a:gd name="connsiteY5" fmla="*/ 38100 h 611251"/>
              <a:gd name="connsiteX6" fmla="*/ 368362 w 814925"/>
              <a:gd name="connsiteY6" fmla="*/ 38100 h 61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925" h="611251">
                <a:moveTo>
                  <a:pt x="419162" y="0"/>
                </a:moveTo>
                <a:cubicBezTo>
                  <a:pt x="207495" y="88900"/>
                  <a:pt x="-4171" y="177800"/>
                  <a:pt x="62" y="279400"/>
                </a:cubicBezTo>
                <a:cubicBezTo>
                  <a:pt x="4295" y="381000"/>
                  <a:pt x="309095" y="590550"/>
                  <a:pt x="444562" y="609600"/>
                </a:cubicBezTo>
                <a:cubicBezTo>
                  <a:pt x="580029" y="628650"/>
                  <a:pt x="789579" y="478367"/>
                  <a:pt x="812862" y="393700"/>
                </a:cubicBezTo>
                <a:cubicBezTo>
                  <a:pt x="836145" y="309033"/>
                  <a:pt x="656229" y="160867"/>
                  <a:pt x="584262" y="101600"/>
                </a:cubicBezTo>
                <a:cubicBezTo>
                  <a:pt x="512295" y="42333"/>
                  <a:pt x="417045" y="48683"/>
                  <a:pt x="381062" y="38100"/>
                </a:cubicBezTo>
                <a:cubicBezTo>
                  <a:pt x="345079" y="27517"/>
                  <a:pt x="368362" y="38100"/>
                  <a:pt x="368362" y="38100"/>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3280387" y="5575300"/>
            <a:ext cx="1685572" cy="502725"/>
          </a:xfrm>
          <a:custGeom>
            <a:avLst/>
            <a:gdLst>
              <a:gd name="connsiteX0" fmla="*/ 745513 w 1685572"/>
              <a:gd name="connsiteY0" fmla="*/ 0 h 502725"/>
              <a:gd name="connsiteX1" fmla="*/ 110513 w 1685572"/>
              <a:gd name="connsiteY1" fmla="*/ 152400 h 502725"/>
              <a:gd name="connsiteX2" fmla="*/ 85113 w 1685572"/>
              <a:gd name="connsiteY2" fmla="*/ 469900 h 502725"/>
              <a:gd name="connsiteX3" fmla="*/ 974113 w 1685572"/>
              <a:gd name="connsiteY3" fmla="*/ 482600 h 502725"/>
              <a:gd name="connsiteX4" fmla="*/ 1685313 w 1685572"/>
              <a:gd name="connsiteY4" fmla="*/ 381000 h 502725"/>
              <a:gd name="connsiteX5" fmla="*/ 897913 w 1685572"/>
              <a:gd name="connsiteY5" fmla="*/ 0 h 50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572" h="502725">
                <a:moveTo>
                  <a:pt x="745513" y="0"/>
                </a:moveTo>
                <a:cubicBezTo>
                  <a:pt x="483046" y="37041"/>
                  <a:pt x="220580" y="74083"/>
                  <a:pt x="110513" y="152400"/>
                </a:cubicBezTo>
                <a:cubicBezTo>
                  <a:pt x="446" y="230717"/>
                  <a:pt x="-58820" y="414867"/>
                  <a:pt x="85113" y="469900"/>
                </a:cubicBezTo>
                <a:cubicBezTo>
                  <a:pt x="229046" y="524933"/>
                  <a:pt x="707413" y="497417"/>
                  <a:pt x="974113" y="482600"/>
                </a:cubicBezTo>
                <a:cubicBezTo>
                  <a:pt x="1240813" y="467783"/>
                  <a:pt x="1698013" y="461433"/>
                  <a:pt x="1685313" y="381000"/>
                </a:cubicBezTo>
                <a:cubicBezTo>
                  <a:pt x="1672613" y="300567"/>
                  <a:pt x="897913" y="0"/>
                  <a:pt x="897913" y="0"/>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2476734" y="4927600"/>
            <a:ext cx="1620756" cy="558848"/>
          </a:xfrm>
          <a:custGeom>
            <a:avLst/>
            <a:gdLst>
              <a:gd name="connsiteX0" fmla="*/ 634766 w 1620756"/>
              <a:gd name="connsiteY0" fmla="*/ 25400 h 558848"/>
              <a:gd name="connsiteX1" fmla="*/ 63266 w 1620756"/>
              <a:gd name="connsiteY1" fmla="*/ 177800 h 558848"/>
              <a:gd name="connsiteX2" fmla="*/ 101366 w 1620756"/>
              <a:gd name="connsiteY2" fmla="*/ 419100 h 558848"/>
              <a:gd name="connsiteX3" fmla="*/ 837966 w 1620756"/>
              <a:gd name="connsiteY3" fmla="*/ 558800 h 558848"/>
              <a:gd name="connsiteX4" fmla="*/ 1434866 w 1620756"/>
              <a:gd name="connsiteY4" fmla="*/ 431800 h 558848"/>
              <a:gd name="connsiteX5" fmla="*/ 1561866 w 1620756"/>
              <a:gd name="connsiteY5" fmla="*/ 190500 h 558848"/>
              <a:gd name="connsiteX6" fmla="*/ 571266 w 1620756"/>
              <a:gd name="connsiteY6" fmla="*/ 0 h 5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0756" h="558848">
                <a:moveTo>
                  <a:pt x="634766" y="25400"/>
                </a:moveTo>
                <a:cubicBezTo>
                  <a:pt x="393466" y="68791"/>
                  <a:pt x="152166" y="112183"/>
                  <a:pt x="63266" y="177800"/>
                </a:cubicBezTo>
                <a:cubicBezTo>
                  <a:pt x="-25634" y="243417"/>
                  <a:pt x="-27751" y="355600"/>
                  <a:pt x="101366" y="419100"/>
                </a:cubicBezTo>
                <a:cubicBezTo>
                  <a:pt x="230483" y="482600"/>
                  <a:pt x="615716" y="556683"/>
                  <a:pt x="837966" y="558800"/>
                </a:cubicBezTo>
                <a:cubicBezTo>
                  <a:pt x="1060216" y="560917"/>
                  <a:pt x="1314216" y="493183"/>
                  <a:pt x="1434866" y="431800"/>
                </a:cubicBezTo>
                <a:cubicBezTo>
                  <a:pt x="1555516" y="370417"/>
                  <a:pt x="1705799" y="262467"/>
                  <a:pt x="1561866" y="190500"/>
                </a:cubicBezTo>
                <a:cubicBezTo>
                  <a:pt x="1417933" y="118533"/>
                  <a:pt x="571266" y="0"/>
                  <a:pt x="571266" y="0"/>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3280387" y="1232972"/>
            <a:ext cx="1937074" cy="400110"/>
          </a:xfrm>
          <a:prstGeom prst="rect">
            <a:avLst/>
          </a:prstGeom>
          <a:solidFill>
            <a:schemeClr val="bg1"/>
          </a:solidFill>
          <a:ln>
            <a:solidFill>
              <a:schemeClr val="tx1"/>
            </a:solidFill>
          </a:ln>
        </p:spPr>
        <p:txBody>
          <a:bodyPr wrap="none" rtlCol="0">
            <a:spAutoFit/>
          </a:bodyPr>
          <a:lstStyle/>
          <a:p>
            <a:r>
              <a:rPr lang="en-US" sz="2000" dirty="0" smtClean="0">
                <a:latin typeface="Arial Black"/>
              </a:rPr>
              <a:t>Glyphosate!!</a:t>
            </a:r>
            <a:endParaRPr lang="en-US" sz="2000" dirty="0">
              <a:latin typeface="Arial Black"/>
            </a:endParaRPr>
          </a:p>
        </p:txBody>
      </p:sp>
    </p:spTree>
    <p:extLst>
      <p:ext uri="{BB962C8B-B14F-4D97-AF65-F5344CB8AC3E}">
        <p14:creationId xmlns:p14="http://schemas.microsoft.com/office/powerpoint/2010/main" val="96113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Sulfates in the Kidneys</a:t>
            </a:r>
            <a:r>
              <a:rPr lang="en-US" b="1" dirty="0" smtClean="0">
                <a:solidFill>
                  <a:srgbClr val="FF0000"/>
                </a:solidFill>
              </a:rPr>
              <a:t>*</a:t>
            </a:r>
            <a:endParaRPr lang="en-US" b="1" dirty="0">
              <a:solidFill>
                <a:srgbClr val="FF0000"/>
              </a:solidFill>
            </a:endParaRPr>
          </a:p>
        </p:txBody>
      </p:sp>
      <p:pic>
        <p:nvPicPr>
          <p:cNvPr id="4" name="Content Placeholder 3" descr="kidney_sulfation.jpg"/>
          <p:cNvPicPr>
            <a:picLocks noGrp="1" noChangeAspect="1"/>
          </p:cNvPicPr>
          <p:nvPr>
            <p:ph idx="1"/>
          </p:nvPr>
        </p:nvPicPr>
        <p:blipFill>
          <a:blip r:embed="rId3">
            <a:extLst>
              <a:ext uri="{28A0092B-C50C-407E-A947-70E740481C1C}">
                <a14:useLocalDpi xmlns:a14="http://schemas.microsoft.com/office/drawing/2010/main" val="0"/>
              </a:ext>
            </a:extLst>
          </a:blip>
          <a:srcRect l="-9554" r="-9554"/>
          <a:stretch>
            <a:fillRect/>
          </a:stretch>
        </p:blipFill>
        <p:spPr/>
      </p:pic>
      <p:sp>
        <p:nvSpPr>
          <p:cNvPr id="5" name="TextBox 4"/>
          <p:cNvSpPr txBox="1"/>
          <p:nvPr/>
        </p:nvSpPr>
        <p:spPr>
          <a:xfrm>
            <a:off x="1644566" y="1412811"/>
            <a:ext cx="1342535" cy="523220"/>
          </a:xfrm>
          <a:prstGeom prst="rect">
            <a:avLst/>
          </a:prstGeom>
          <a:solidFill>
            <a:srgbClr val="FFF9A2"/>
          </a:solidFill>
          <a:ln>
            <a:solidFill>
              <a:srgbClr val="000000"/>
            </a:solidFill>
          </a:ln>
        </p:spPr>
        <p:txBody>
          <a:bodyPr wrap="none" rtlCol="0">
            <a:spAutoFit/>
          </a:bodyPr>
          <a:lstStyle/>
          <a:p>
            <a:r>
              <a:rPr lang="en-US" sz="2800" dirty="0" smtClean="0"/>
              <a:t>Glucose</a:t>
            </a:r>
            <a:endParaRPr lang="en-US" sz="2800" dirty="0"/>
          </a:p>
        </p:txBody>
      </p:sp>
      <p:sp>
        <p:nvSpPr>
          <p:cNvPr id="6" name="TextBox 5"/>
          <p:cNvSpPr txBox="1"/>
          <p:nvPr/>
        </p:nvSpPr>
        <p:spPr>
          <a:xfrm>
            <a:off x="5939612" y="1396817"/>
            <a:ext cx="1711075" cy="523220"/>
          </a:xfrm>
          <a:prstGeom prst="rect">
            <a:avLst/>
          </a:prstGeom>
          <a:solidFill>
            <a:srgbClr val="FFF9A2"/>
          </a:solidFill>
          <a:ln>
            <a:solidFill>
              <a:srgbClr val="000000"/>
            </a:solidFill>
          </a:ln>
        </p:spPr>
        <p:txBody>
          <a:bodyPr wrap="none" rtlCol="0">
            <a:spAutoFit/>
          </a:bodyPr>
          <a:lstStyle/>
          <a:p>
            <a:r>
              <a:rPr lang="en-US" sz="2800" dirty="0" smtClean="0"/>
              <a:t>Glutamine</a:t>
            </a:r>
            <a:endParaRPr lang="en-US" sz="2800" dirty="0"/>
          </a:p>
        </p:txBody>
      </p:sp>
      <p:grpSp>
        <p:nvGrpSpPr>
          <p:cNvPr id="10" name="Group 9"/>
          <p:cNvGrpSpPr/>
          <p:nvPr/>
        </p:nvGrpSpPr>
        <p:grpSpPr>
          <a:xfrm>
            <a:off x="1810772" y="5377281"/>
            <a:ext cx="4213719" cy="619357"/>
            <a:chOff x="1810772" y="5377281"/>
            <a:chExt cx="4213719" cy="619357"/>
          </a:xfrm>
        </p:grpSpPr>
        <p:sp>
          <p:nvSpPr>
            <p:cNvPr id="7" name="Freeform 6"/>
            <p:cNvSpPr/>
            <p:nvPr/>
          </p:nvSpPr>
          <p:spPr>
            <a:xfrm>
              <a:off x="1810772" y="5377281"/>
              <a:ext cx="1021991" cy="619357"/>
            </a:xfrm>
            <a:custGeom>
              <a:avLst/>
              <a:gdLst>
                <a:gd name="connsiteX0" fmla="*/ 458315 w 1021991"/>
                <a:gd name="connsiteY0" fmla="*/ 15423 h 619357"/>
                <a:gd name="connsiteX1" fmla="*/ 334 w 1021991"/>
                <a:gd name="connsiteY1" fmla="*/ 181993 h 619357"/>
                <a:gd name="connsiteX2" fmla="*/ 520766 w 1021991"/>
                <a:gd name="connsiteY2" fmla="*/ 619240 h 619357"/>
                <a:gd name="connsiteX3" fmla="*/ 1020382 w 1021991"/>
                <a:gd name="connsiteY3" fmla="*/ 223636 h 619357"/>
                <a:gd name="connsiteX4" fmla="*/ 666488 w 1021991"/>
                <a:gd name="connsiteY4" fmla="*/ 15423 h 619357"/>
                <a:gd name="connsiteX5" fmla="*/ 291776 w 1021991"/>
                <a:gd name="connsiteY5" fmla="*/ 15423 h 61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1991" h="619357">
                  <a:moveTo>
                    <a:pt x="458315" y="15423"/>
                  </a:moveTo>
                  <a:cubicBezTo>
                    <a:pt x="224120" y="48390"/>
                    <a:pt x="-10074" y="81357"/>
                    <a:pt x="334" y="181993"/>
                  </a:cubicBezTo>
                  <a:cubicBezTo>
                    <a:pt x="10742" y="282629"/>
                    <a:pt x="350758" y="612300"/>
                    <a:pt x="520766" y="619240"/>
                  </a:cubicBezTo>
                  <a:cubicBezTo>
                    <a:pt x="690774" y="626181"/>
                    <a:pt x="996095" y="324272"/>
                    <a:pt x="1020382" y="223636"/>
                  </a:cubicBezTo>
                  <a:cubicBezTo>
                    <a:pt x="1044669" y="123000"/>
                    <a:pt x="787922" y="50125"/>
                    <a:pt x="666488" y="15423"/>
                  </a:cubicBezTo>
                  <a:cubicBezTo>
                    <a:pt x="545054" y="-19279"/>
                    <a:pt x="291776" y="15423"/>
                    <a:pt x="291776" y="15423"/>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5002500" y="5377281"/>
              <a:ext cx="1021991" cy="619357"/>
            </a:xfrm>
            <a:custGeom>
              <a:avLst/>
              <a:gdLst>
                <a:gd name="connsiteX0" fmla="*/ 458315 w 1021991"/>
                <a:gd name="connsiteY0" fmla="*/ 15423 h 619357"/>
                <a:gd name="connsiteX1" fmla="*/ 334 w 1021991"/>
                <a:gd name="connsiteY1" fmla="*/ 181993 h 619357"/>
                <a:gd name="connsiteX2" fmla="*/ 520766 w 1021991"/>
                <a:gd name="connsiteY2" fmla="*/ 619240 h 619357"/>
                <a:gd name="connsiteX3" fmla="*/ 1020382 w 1021991"/>
                <a:gd name="connsiteY3" fmla="*/ 223636 h 619357"/>
                <a:gd name="connsiteX4" fmla="*/ 666488 w 1021991"/>
                <a:gd name="connsiteY4" fmla="*/ 15423 h 619357"/>
                <a:gd name="connsiteX5" fmla="*/ 291776 w 1021991"/>
                <a:gd name="connsiteY5" fmla="*/ 15423 h 61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1991" h="619357">
                  <a:moveTo>
                    <a:pt x="458315" y="15423"/>
                  </a:moveTo>
                  <a:cubicBezTo>
                    <a:pt x="224120" y="48390"/>
                    <a:pt x="-10074" y="81357"/>
                    <a:pt x="334" y="181993"/>
                  </a:cubicBezTo>
                  <a:cubicBezTo>
                    <a:pt x="10742" y="282629"/>
                    <a:pt x="350758" y="612300"/>
                    <a:pt x="520766" y="619240"/>
                  </a:cubicBezTo>
                  <a:cubicBezTo>
                    <a:pt x="690774" y="626181"/>
                    <a:pt x="996095" y="324272"/>
                    <a:pt x="1020382" y="223636"/>
                  </a:cubicBezTo>
                  <a:cubicBezTo>
                    <a:pt x="1044669" y="123000"/>
                    <a:pt x="787922" y="50125"/>
                    <a:pt x="666488" y="15423"/>
                  </a:cubicBezTo>
                  <a:cubicBezTo>
                    <a:pt x="545054" y="-19279"/>
                    <a:pt x="291776" y="15423"/>
                    <a:pt x="291776" y="15423"/>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TextBox 10"/>
          <p:cNvSpPr txBox="1"/>
          <p:nvPr/>
        </p:nvSpPr>
        <p:spPr>
          <a:xfrm>
            <a:off x="756342" y="6454588"/>
            <a:ext cx="8387658" cy="400110"/>
          </a:xfrm>
          <a:prstGeom prst="rect">
            <a:avLst/>
          </a:prstGeom>
          <a:noFill/>
        </p:spPr>
        <p:txBody>
          <a:bodyPr wrap="none" rtlCol="0">
            <a:spAutoFit/>
          </a:bodyPr>
          <a:lstStyle/>
          <a:p>
            <a:r>
              <a:rPr lang="en-US" sz="2000" dirty="0">
                <a:solidFill>
                  <a:srgbClr val="FF0000"/>
                </a:solidFill>
              </a:rPr>
              <a:t>*</a:t>
            </a:r>
            <a:r>
              <a:rPr lang="en-US" sz="2000" dirty="0"/>
              <a:t>K.-I. Nagai et al., </a:t>
            </a:r>
            <a:r>
              <a:rPr lang="en-US" sz="2000" dirty="0" err="1"/>
              <a:t>Proc</a:t>
            </a:r>
            <a:r>
              <a:rPr lang="en-US" sz="2000" dirty="0"/>
              <a:t> </a:t>
            </a:r>
            <a:r>
              <a:rPr lang="en-US" sz="2000" dirty="0" err="1"/>
              <a:t>Jpn</a:t>
            </a:r>
            <a:r>
              <a:rPr lang="en-US" sz="2000" dirty="0"/>
              <a:t> </a:t>
            </a:r>
            <a:r>
              <a:rPr lang="en-US" sz="2000" dirty="0" err="1"/>
              <a:t>Acad</a:t>
            </a:r>
            <a:r>
              <a:rPr lang="en-US" sz="2000" dirty="0"/>
              <a:t> </a:t>
            </a:r>
            <a:r>
              <a:rPr lang="en-US" sz="2000" dirty="0" err="1"/>
              <a:t>Ser</a:t>
            </a:r>
            <a:r>
              <a:rPr lang="en-US" sz="2000" dirty="0"/>
              <a:t> B </a:t>
            </a:r>
            <a:r>
              <a:rPr lang="en-US" sz="2000" dirty="0" err="1"/>
              <a:t>Phys</a:t>
            </a:r>
            <a:r>
              <a:rPr lang="en-US" sz="2000" dirty="0"/>
              <a:t> </a:t>
            </a:r>
            <a:r>
              <a:rPr lang="en-US" sz="2000" dirty="0" err="1"/>
              <a:t>Biol</a:t>
            </a:r>
            <a:r>
              <a:rPr lang="en-US" sz="2000" dirty="0"/>
              <a:t> Sci. 2008 January; 84(1): 24–29</a:t>
            </a:r>
          </a:p>
        </p:txBody>
      </p:sp>
    </p:spTree>
    <p:extLst>
      <p:ext uri="{BB962C8B-B14F-4D97-AF65-F5344CB8AC3E}">
        <p14:creationId xmlns:p14="http://schemas.microsoft.com/office/powerpoint/2010/main" val="85992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Statins and Kidney Failure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a:t>Kidney failure is alarmingly on the rise in the US and </a:t>
            </a:r>
            <a:r>
              <a:rPr lang="en-US" dirty="0" smtClean="0"/>
              <a:t>elsewhere</a:t>
            </a:r>
          </a:p>
          <a:p>
            <a:pPr lvl="1"/>
            <a:r>
              <a:rPr lang="en-US" dirty="0" smtClean="0"/>
              <a:t>associated </a:t>
            </a:r>
            <a:r>
              <a:rPr lang="en-US" dirty="0"/>
              <a:t>with a 23-fold increase in risk to heart disease!</a:t>
            </a:r>
          </a:p>
          <a:p>
            <a:r>
              <a:rPr lang="en-US" dirty="0"/>
              <a:t>Statins are being overprescribed for patients with kidney </a:t>
            </a:r>
            <a:r>
              <a:rPr lang="en-US" dirty="0" smtClean="0"/>
              <a:t>failure</a:t>
            </a:r>
          </a:p>
          <a:p>
            <a:pPr lvl="1"/>
            <a:r>
              <a:rPr lang="en-US" dirty="0" smtClean="0"/>
              <a:t>Severe </a:t>
            </a:r>
            <a:r>
              <a:rPr lang="en-US" dirty="0"/>
              <a:t>muscle pain &amp; </a:t>
            </a:r>
            <a:r>
              <a:rPr lang="en-US" dirty="0" err="1" smtClean="0"/>
              <a:t>rhabdomyolysis</a:t>
            </a:r>
            <a:endParaRPr lang="en-US" dirty="0" smtClean="0"/>
          </a:p>
          <a:p>
            <a:pPr lvl="1"/>
            <a:r>
              <a:rPr lang="en-US" dirty="0" smtClean="0"/>
              <a:t>Increased </a:t>
            </a:r>
            <a:r>
              <a:rPr lang="en-US" dirty="0"/>
              <a:t>risk to dementia and </a:t>
            </a:r>
            <a:r>
              <a:rPr lang="en-US" dirty="0" smtClean="0"/>
              <a:t>diabetes</a:t>
            </a:r>
          </a:p>
          <a:p>
            <a:pPr lvl="1"/>
            <a:r>
              <a:rPr lang="en-US" dirty="0"/>
              <a:t>N</a:t>
            </a:r>
            <a:r>
              <a:rPr lang="en-US" dirty="0" smtClean="0"/>
              <a:t>o </a:t>
            </a:r>
            <a:r>
              <a:rPr lang="en-US" dirty="0"/>
              <a:t>improvement in kidney function</a:t>
            </a:r>
          </a:p>
        </p:txBody>
      </p:sp>
      <p:sp>
        <p:nvSpPr>
          <p:cNvPr id="4" name="TextBox 3"/>
          <p:cNvSpPr txBox="1"/>
          <p:nvPr/>
        </p:nvSpPr>
        <p:spPr>
          <a:xfrm>
            <a:off x="679247" y="6379878"/>
            <a:ext cx="7976613" cy="369332"/>
          </a:xfrm>
          <a:prstGeom prst="rect">
            <a:avLst/>
          </a:prstGeom>
          <a:noFill/>
        </p:spPr>
        <p:txBody>
          <a:bodyPr wrap="none" rtlCol="0">
            <a:spAutoFit/>
          </a:bodyPr>
          <a:lstStyle/>
          <a:p>
            <a:r>
              <a:rPr lang="en-US" dirty="0">
                <a:solidFill>
                  <a:srgbClr val="FF0000"/>
                </a:solidFill>
              </a:rPr>
              <a:t>*</a:t>
            </a:r>
            <a:r>
              <a:rPr lang="en-US" dirty="0"/>
              <a:t> M.A. </a:t>
            </a:r>
            <a:r>
              <a:rPr lang="en-US" dirty="0" err="1"/>
              <a:t>Lanaspa</a:t>
            </a:r>
            <a:r>
              <a:rPr lang="en-US" dirty="0"/>
              <a:t> et al., Nature Communications, 2013; Aug 24. [</a:t>
            </a:r>
            <a:r>
              <a:rPr lang="en-US" dirty="0" err="1"/>
              <a:t>Epub</a:t>
            </a:r>
            <a:r>
              <a:rPr lang="en-US" dirty="0"/>
              <a:t> ahead of print]</a:t>
            </a:r>
          </a:p>
        </p:txBody>
      </p:sp>
    </p:spTree>
    <p:extLst>
      <p:ext uri="{BB962C8B-B14F-4D97-AF65-F5344CB8AC3E}">
        <p14:creationId xmlns:p14="http://schemas.microsoft.com/office/powerpoint/2010/main" val="198023043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Heart Disease: A Theory!</a:t>
            </a:r>
            <a:endParaRPr lang="en-US" b="1"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457200" y="1417638"/>
            <a:ext cx="8229600" cy="2246769"/>
          </a:xfrm>
          <a:prstGeom prst="rect">
            <a:avLst/>
          </a:prstGeom>
          <a:solidFill>
            <a:srgbClr val="F9FFCC"/>
          </a:solidFill>
          <a:ln>
            <a:solidFill>
              <a:srgbClr val="000000"/>
            </a:solidFill>
          </a:ln>
        </p:spPr>
        <p:txBody>
          <a:bodyPr wrap="square" rtlCol="0">
            <a:spAutoFit/>
          </a:bodyPr>
          <a:lstStyle/>
          <a:p>
            <a:pPr algn="ctr"/>
            <a:r>
              <a:rPr lang="en-US" sz="2800" dirty="0" smtClean="0">
                <a:latin typeface="Apple Casual"/>
              </a:rPr>
              <a:t>   </a:t>
            </a:r>
          </a:p>
          <a:p>
            <a:pPr algn="ctr"/>
            <a:r>
              <a:rPr lang="en-US" sz="2800" dirty="0" smtClean="0">
                <a:latin typeface="Apple Casual"/>
              </a:rPr>
              <a:t>Cardiovascular plaque </a:t>
            </a:r>
            <a:r>
              <a:rPr lang="en-US" sz="2800" dirty="0">
                <a:latin typeface="Apple Casual"/>
              </a:rPr>
              <a:t>d</a:t>
            </a:r>
            <a:r>
              <a:rPr lang="en-US" sz="2800" dirty="0" smtClean="0">
                <a:latin typeface="Apple Casual"/>
              </a:rPr>
              <a:t>evelops as an alternative </a:t>
            </a:r>
            <a:r>
              <a:rPr lang="en-US" sz="2800" dirty="0">
                <a:latin typeface="Apple Casual"/>
              </a:rPr>
              <a:t>m</a:t>
            </a:r>
            <a:r>
              <a:rPr lang="en-US" sz="2800" dirty="0" smtClean="0">
                <a:latin typeface="Apple Casual"/>
              </a:rPr>
              <a:t>echanism to produce </a:t>
            </a:r>
            <a:r>
              <a:rPr lang="en-US" sz="2800" dirty="0">
                <a:latin typeface="Apple Casual"/>
              </a:rPr>
              <a:t>c</a:t>
            </a:r>
            <a:r>
              <a:rPr lang="en-US" sz="2800" dirty="0" smtClean="0">
                <a:latin typeface="Apple Casual"/>
              </a:rPr>
              <a:t>holesterol </a:t>
            </a:r>
            <a:r>
              <a:rPr lang="en-US" sz="2800" dirty="0">
                <a:latin typeface="Apple Casual"/>
              </a:rPr>
              <a:t>s</a:t>
            </a:r>
            <a:r>
              <a:rPr lang="en-US" sz="2800" dirty="0" smtClean="0">
                <a:latin typeface="Apple Casual"/>
              </a:rPr>
              <a:t>ulfate    from damaged LDL and </a:t>
            </a:r>
            <a:r>
              <a:rPr lang="en-US" sz="2800" dirty="0" err="1">
                <a:latin typeface="Apple Casual"/>
              </a:rPr>
              <a:t>h</a:t>
            </a:r>
            <a:r>
              <a:rPr lang="en-US" sz="2800" dirty="0" err="1" smtClean="0">
                <a:latin typeface="Apple Casual"/>
              </a:rPr>
              <a:t>omocysteine</a:t>
            </a:r>
            <a:endParaRPr lang="en-US" sz="2800" dirty="0" smtClean="0">
              <a:latin typeface="Apple Casual"/>
            </a:endParaRPr>
          </a:p>
          <a:p>
            <a:pPr algn="ctr"/>
            <a:endParaRPr lang="en-US" sz="2800" dirty="0">
              <a:latin typeface="Apple Casual"/>
            </a:endParaRPr>
          </a:p>
        </p:txBody>
      </p:sp>
    </p:spTree>
    <p:extLst>
      <p:ext uri="{BB962C8B-B14F-4D97-AF65-F5344CB8AC3E}">
        <p14:creationId xmlns:p14="http://schemas.microsoft.com/office/powerpoint/2010/main" val="18717297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Recent </a:t>
            </a:r>
            <a:r>
              <a:rPr lang="en-US" b="1" dirty="0"/>
              <a:t>P</a:t>
            </a:r>
            <a:r>
              <a:rPr lang="en-US" b="1" dirty="0" smtClean="0"/>
              <a:t>aper</a:t>
            </a:r>
            <a:endParaRPr lang="en-US" b="1" dirty="0"/>
          </a:p>
        </p:txBody>
      </p:sp>
      <p:sp>
        <p:nvSpPr>
          <p:cNvPr id="3" name="Content Placeholder 2"/>
          <p:cNvSpPr>
            <a:spLocks noGrp="1"/>
          </p:cNvSpPr>
          <p:nvPr>
            <p:ph idx="1"/>
          </p:nvPr>
        </p:nvSpPr>
        <p:spPr/>
        <p:txBody>
          <a:bodyPr/>
          <a:lstStyle/>
          <a:p>
            <a:pPr marL="0" indent="0">
              <a:buNone/>
            </a:pPr>
            <a:r>
              <a:rPr lang="en-US" dirty="0"/>
              <a:t>S. Seneff, A. </a:t>
            </a:r>
            <a:r>
              <a:rPr lang="en-US" dirty="0" err="1"/>
              <a:t>Lauritzen</a:t>
            </a:r>
            <a:r>
              <a:rPr lang="en-US" dirty="0"/>
              <a:t>, R. Davidson, and L. Lentz-Marino.</a:t>
            </a:r>
          </a:p>
          <a:p>
            <a:pPr marL="0" indent="0">
              <a:buNone/>
            </a:pPr>
            <a:r>
              <a:rPr lang="en-US" dirty="0" smtClean="0"/>
              <a:t>“Is </a:t>
            </a:r>
            <a:r>
              <a:rPr lang="en-US" dirty="0"/>
              <a:t>Endothelial Nitric Oxide Synthase a Moonlighting Protein Whose Day Job is Cholesterol Sulfate Synthesis? Implications for Cholesterol Transport, Diabetes and Cardiovascular Disease</a:t>
            </a:r>
            <a:r>
              <a:rPr lang="en-US" dirty="0" smtClean="0"/>
              <a:t>.”</a:t>
            </a:r>
          </a:p>
          <a:p>
            <a:pPr marL="0" indent="0">
              <a:buNone/>
            </a:pPr>
            <a:r>
              <a:rPr lang="en-US" dirty="0" smtClean="0"/>
              <a:t>Entropy </a:t>
            </a:r>
            <a:r>
              <a:rPr lang="en-US" dirty="0"/>
              <a:t>2012, 14, 2492-2530.</a:t>
            </a:r>
          </a:p>
          <a:p>
            <a:endParaRPr lang="en-US" dirty="0"/>
          </a:p>
        </p:txBody>
      </p:sp>
    </p:spTree>
    <p:extLst>
      <p:ext uri="{BB962C8B-B14F-4D97-AF65-F5344CB8AC3E}">
        <p14:creationId xmlns:p14="http://schemas.microsoft.com/office/powerpoint/2010/main" val="927463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Think about Sulfate!</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Cells in the skin produce vitamin D3 </a:t>
            </a:r>
            <a:r>
              <a:rPr lang="en-US" i="1" dirty="0" smtClean="0"/>
              <a:t>sulfate </a:t>
            </a:r>
            <a:r>
              <a:rPr lang="en-US" dirty="0" smtClean="0"/>
              <a:t>upon exposure to the sun</a:t>
            </a:r>
          </a:p>
          <a:p>
            <a:pPr lvl="1"/>
            <a:r>
              <a:rPr lang="en-US" dirty="0" smtClean="0"/>
              <a:t>The precursor to vitamin D3 is cholesterol</a:t>
            </a:r>
          </a:p>
          <a:p>
            <a:r>
              <a:rPr lang="en-US" dirty="0" smtClean="0"/>
              <a:t>Cells also produce an abundance of       </a:t>
            </a:r>
            <a:r>
              <a:rPr lang="en-US" i="1" dirty="0" smtClean="0">
                <a:solidFill>
                  <a:srgbClr val="FF0000"/>
                </a:solidFill>
              </a:rPr>
              <a:t>cholesterol</a:t>
            </a:r>
            <a:r>
              <a:rPr lang="en-US" i="1" dirty="0" smtClean="0"/>
              <a:t> </a:t>
            </a:r>
            <a:r>
              <a:rPr lang="en-US" dirty="0" smtClean="0"/>
              <a:t>sulfate</a:t>
            </a:r>
          </a:p>
          <a:p>
            <a:pPr lvl="1"/>
            <a:r>
              <a:rPr lang="en-US" dirty="0" smtClean="0"/>
              <a:t>I believe this is the more important molecule!</a:t>
            </a:r>
          </a:p>
          <a:p>
            <a:r>
              <a:rPr lang="en-US" dirty="0" smtClean="0"/>
              <a:t>Many of the alleged benefits of vitamin D3 are actually benefits of cholesterol sulfate</a:t>
            </a:r>
          </a:p>
          <a:p>
            <a:pPr lvl="1"/>
            <a:r>
              <a:rPr lang="en-US" dirty="0" smtClean="0"/>
              <a:t>Protection against cancer, diabetes and cardiovascular disease; improved immune function</a:t>
            </a:r>
            <a:endParaRPr lang="en-US" dirty="0"/>
          </a:p>
        </p:txBody>
      </p:sp>
    </p:spTree>
    <p:extLst>
      <p:ext uri="{BB962C8B-B14F-4D97-AF65-F5344CB8AC3E}">
        <p14:creationId xmlns:p14="http://schemas.microsoft.com/office/powerpoint/2010/main" val="251843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Happens when Cholesterol Sulfate Synthesis is Impaired??</a:t>
            </a:r>
            <a:endParaRPr lang="en-US" b="1" dirty="0"/>
          </a:p>
        </p:txBody>
      </p:sp>
      <p:sp>
        <p:nvSpPr>
          <p:cNvPr id="3" name="Content Placeholder 2"/>
          <p:cNvSpPr>
            <a:spLocks noGrp="1"/>
          </p:cNvSpPr>
          <p:nvPr>
            <p:ph idx="1"/>
          </p:nvPr>
        </p:nvSpPr>
        <p:spPr>
          <a:xfrm>
            <a:off x="457200" y="1548479"/>
            <a:ext cx="8229600" cy="810214"/>
          </a:xfrm>
        </p:spPr>
        <p:txBody>
          <a:bodyPr>
            <a:normAutofit/>
          </a:bodyPr>
          <a:lstStyle/>
          <a:p>
            <a:pPr>
              <a:buNone/>
            </a:pPr>
            <a:r>
              <a:rPr lang="en-US" sz="3600" b="1" dirty="0" smtClean="0">
                <a:ln>
                  <a:solidFill>
                    <a:srgbClr val="FF0000"/>
                  </a:solidFill>
                </a:ln>
                <a:solidFill>
                  <a:srgbClr val="FF0000"/>
                </a:solidFill>
              </a:rPr>
              <a:t>Cardiovascular disease!!!</a:t>
            </a:r>
          </a:p>
        </p:txBody>
      </p:sp>
      <p:sp>
        <p:nvSpPr>
          <p:cNvPr id="4" name="TextBox 3"/>
          <p:cNvSpPr txBox="1"/>
          <p:nvPr/>
        </p:nvSpPr>
        <p:spPr>
          <a:xfrm>
            <a:off x="457200" y="2681428"/>
            <a:ext cx="8096778" cy="2308324"/>
          </a:xfrm>
          <a:prstGeom prst="rect">
            <a:avLst/>
          </a:prstGeom>
          <a:solidFill>
            <a:srgbClr val="FCFBE6"/>
          </a:solidFill>
          <a:ln>
            <a:solidFill>
              <a:srgbClr val="000000"/>
            </a:solidFill>
          </a:ln>
        </p:spPr>
        <p:txBody>
          <a:bodyPr wrap="square" rtlCol="0">
            <a:spAutoFit/>
          </a:bodyPr>
          <a:lstStyle/>
          <a:p>
            <a:pPr algn="ctr"/>
            <a:endParaRPr lang="en-US" sz="3600" dirty="0" smtClean="0"/>
          </a:p>
          <a:p>
            <a:pPr algn="ctr"/>
            <a:r>
              <a:rPr lang="en-US" sz="3600" dirty="0" smtClean="0"/>
              <a:t>Activities in Plaque Produce        Cholesterol Sulfate to Supply the Heart  </a:t>
            </a:r>
          </a:p>
          <a:p>
            <a:pPr algn="ctr"/>
            <a:endParaRPr lang="en-US" sz="3600" dirty="0"/>
          </a:p>
        </p:txBody>
      </p:sp>
    </p:spTree>
    <p:extLst>
      <p:ext uri="{BB962C8B-B14F-4D97-AF65-F5344CB8AC3E}">
        <p14:creationId xmlns:p14="http://schemas.microsoft.com/office/powerpoint/2010/main" val="428712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335"/>
            <a:ext cx="8229600" cy="1143000"/>
          </a:xfrm>
        </p:spPr>
        <p:txBody>
          <a:bodyPr/>
          <a:lstStyle/>
          <a:p>
            <a:r>
              <a:rPr lang="en-US" b="1" dirty="0" smtClean="0"/>
              <a:t>They Knew a Long Time Ago</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64706" y="1294348"/>
            <a:ext cx="5270214" cy="4456847"/>
          </a:xfrm>
        </p:spPr>
        <p:txBody>
          <a:bodyPr>
            <a:normAutofit lnSpcReduction="10000"/>
          </a:bodyPr>
          <a:lstStyle/>
          <a:p>
            <a:r>
              <a:rPr lang="en-US" dirty="0" smtClean="0"/>
              <a:t>Article published in 1960</a:t>
            </a:r>
          </a:p>
          <a:p>
            <a:r>
              <a:rPr lang="en-US" dirty="0" smtClean="0"/>
              <a:t>Fed  cholesterol to monkeys</a:t>
            </a:r>
          </a:p>
          <a:p>
            <a:pPr lvl="1"/>
            <a:r>
              <a:rPr lang="en-US" dirty="0" smtClean="0"/>
              <a:t> induced atherosclerosis</a:t>
            </a:r>
          </a:p>
          <a:p>
            <a:r>
              <a:rPr lang="en-US" dirty="0" smtClean="0"/>
              <a:t>If sulfur-containing nutrients                                          are added, atherosclerosis is                              prevented</a:t>
            </a:r>
          </a:p>
          <a:p>
            <a:r>
              <a:rPr lang="en-US" dirty="0" smtClean="0"/>
              <a:t>These nutrients provide source of sulfate to enable cholesterol transport</a:t>
            </a:r>
            <a:endParaRPr lang="en-US" dirty="0"/>
          </a:p>
        </p:txBody>
      </p:sp>
      <p:sp>
        <p:nvSpPr>
          <p:cNvPr id="4" name="TextBox 3"/>
          <p:cNvSpPr txBox="1"/>
          <p:nvPr/>
        </p:nvSpPr>
        <p:spPr>
          <a:xfrm>
            <a:off x="3168728" y="6177361"/>
            <a:ext cx="5782778" cy="400110"/>
          </a:xfrm>
          <a:prstGeom prst="rect">
            <a:avLst/>
          </a:prstGeom>
          <a:noFill/>
        </p:spPr>
        <p:txBody>
          <a:bodyPr wrap="none" rtlCol="0">
            <a:spAutoFit/>
          </a:bodyPr>
          <a:lstStyle/>
          <a:p>
            <a:r>
              <a:rPr lang="en-US" sz="2000" dirty="0" smtClean="0">
                <a:solidFill>
                  <a:srgbClr val="FF0000"/>
                </a:solidFill>
              </a:rPr>
              <a:t>*</a:t>
            </a:r>
            <a:r>
              <a:rPr lang="en-US" sz="2000" dirty="0" smtClean="0"/>
              <a:t> G.V. Mann et al., Am. J. </a:t>
            </a:r>
            <a:r>
              <a:rPr lang="en-US" sz="2000" dirty="0" err="1" smtClean="0"/>
              <a:t>Clin</a:t>
            </a:r>
            <a:r>
              <a:rPr lang="en-US" sz="2000" dirty="0" smtClean="0"/>
              <a:t>. </a:t>
            </a:r>
            <a:r>
              <a:rPr lang="en-US" sz="2000" dirty="0" err="1" smtClean="0"/>
              <a:t>Nutr</a:t>
            </a:r>
            <a:r>
              <a:rPr lang="en-US" sz="2000" dirty="0" smtClean="0"/>
              <a:t>. 8, 491-497, </a:t>
            </a:r>
            <a:r>
              <a:rPr lang="en-US" sz="2000" i="1" dirty="0" smtClean="0">
                <a:solidFill>
                  <a:srgbClr val="FF0000"/>
                </a:solidFill>
              </a:rPr>
              <a:t>1960</a:t>
            </a:r>
            <a:r>
              <a:rPr lang="en-US" sz="2000" dirty="0" smtClean="0"/>
              <a:t>.</a:t>
            </a:r>
            <a:endParaRPr lang="en-US" sz="2000" dirty="0"/>
          </a:p>
        </p:txBody>
      </p:sp>
      <p:pic>
        <p:nvPicPr>
          <p:cNvPr id="5" name="Picture 4" descr="South_American_Monke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506" y="1417638"/>
            <a:ext cx="3175000" cy="4229100"/>
          </a:xfrm>
          <a:prstGeom prst="rect">
            <a:avLst/>
          </a:prstGeom>
        </p:spPr>
      </p:pic>
    </p:spTree>
    <p:extLst>
      <p:ext uri="{BB962C8B-B14F-4D97-AF65-F5344CB8AC3E}">
        <p14:creationId xmlns:p14="http://schemas.microsoft.com/office/powerpoint/2010/main" val="259483129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335"/>
            <a:ext cx="8229600" cy="1143000"/>
          </a:xfrm>
        </p:spPr>
        <p:txBody>
          <a:bodyPr/>
          <a:lstStyle/>
          <a:p>
            <a:r>
              <a:rPr lang="en-US" b="1" dirty="0" smtClean="0"/>
              <a:t>They Knew a Long Time Ago</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64706" y="1294348"/>
            <a:ext cx="5270214" cy="4456847"/>
          </a:xfrm>
        </p:spPr>
        <p:txBody>
          <a:bodyPr>
            <a:normAutofit lnSpcReduction="10000"/>
          </a:bodyPr>
          <a:lstStyle/>
          <a:p>
            <a:r>
              <a:rPr lang="en-US" dirty="0" smtClean="0"/>
              <a:t>Article published in 1960</a:t>
            </a:r>
          </a:p>
          <a:p>
            <a:r>
              <a:rPr lang="en-US" dirty="0" smtClean="0"/>
              <a:t>Fed  cholesterol to monkeys</a:t>
            </a:r>
          </a:p>
          <a:p>
            <a:pPr lvl="1"/>
            <a:r>
              <a:rPr lang="en-US" dirty="0" smtClean="0"/>
              <a:t> induced atherosclerosis</a:t>
            </a:r>
          </a:p>
          <a:p>
            <a:r>
              <a:rPr lang="en-US" dirty="0" smtClean="0"/>
              <a:t>If sulfur-containing nutrients                                          are added, atherosclerosis is                              prevented</a:t>
            </a:r>
          </a:p>
          <a:p>
            <a:r>
              <a:rPr lang="en-US" dirty="0" smtClean="0"/>
              <a:t>These nutrients provide source of sulfate to enable cholesterol transport</a:t>
            </a:r>
            <a:endParaRPr lang="en-US" dirty="0"/>
          </a:p>
        </p:txBody>
      </p:sp>
      <p:sp>
        <p:nvSpPr>
          <p:cNvPr id="4" name="TextBox 3"/>
          <p:cNvSpPr txBox="1"/>
          <p:nvPr/>
        </p:nvSpPr>
        <p:spPr>
          <a:xfrm>
            <a:off x="3168728" y="6177361"/>
            <a:ext cx="5782778" cy="400110"/>
          </a:xfrm>
          <a:prstGeom prst="rect">
            <a:avLst/>
          </a:prstGeom>
          <a:noFill/>
        </p:spPr>
        <p:txBody>
          <a:bodyPr wrap="none" rtlCol="0">
            <a:spAutoFit/>
          </a:bodyPr>
          <a:lstStyle/>
          <a:p>
            <a:r>
              <a:rPr lang="en-US" sz="2000" dirty="0" smtClean="0">
                <a:solidFill>
                  <a:srgbClr val="FF0000"/>
                </a:solidFill>
              </a:rPr>
              <a:t>*</a:t>
            </a:r>
            <a:r>
              <a:rPr lang="en-US" sz="2000" dirty="0" smtClean="0"/>
              <a:t> G.V. Mann et al., Am. J. </a:t>
            </a:r>
            <a:r>
              <a:rPr lang="en-US" sz="2000" dirty="0" err="1" smtClean="0"/>
              <a:t>Clin</a:t>
            </a:r>
            <a:r>
              <a:rPr lang="en-US" sz="2000" dirty="0" smtClean="0"/>
              <a:t>. </a:t>
            </a:r>
            <a:r>
              <a:rPr lang="en-US" sz="2000" dirty="0" err="1" smtClean="0"/>
              <a:t>Nutr</a:t>
            </a:r>
            <a:r>
              <a:rPr lang="en-US" sz="2000" dirty="0" smtClean="0"/>
              <a:t>. 8, 491-497, 1960.</a:t>
            </a:r>
            <a:endParaRPr lang="en-US" sz="2000" dirty="0"/>
          </a:p>
        </p:txBody>
      </p:sp>
      <p:pic>
        <p:nvPicPr>
          <p:cNvPr id="5" name="Picture 4" descr="South_American_Monke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506" y="1417638"/>
            <a:ext cx="3175000" cy="4229100"/>
          </a:xfrm>
          <a:prstGeom prst="rect">
            <a:avLst/>
          </a:prstGeom>
        </p:spPr>
      </p:pic>
      <p:sp>
        <p:nvSpPr>
          <p:cNvPr id="6" name="TextBox 5"/>
          <p:cNvSpPr txBox="1"/>
          <p:nvPr/>
        </p:nvSpPr>
        <p:spPr>
          <a:xfrm>
            <a:off x="772712" y="1395943"/>
            <a:ext cx="7626227" cy="4524315"/>
          </a:xfrm>
          <a:prstGeom prst="rect">
            <a:avLst/>
          </a:prstGeom>
          <a:solidFill>
            <a:srgbClr val="FCFBE6"/>
          </a:solidFill>
          <a:ln>
            <a:solidFill>
              <a:srgbClr val="000000"/>
            </a:solidFill>
          </a:ln>
        </p:spPr>
        <p:txBody>
          <a:bodyPr wrap="square" rtlCol="0">
            <a:spAutoFit/>
          </a:bodyPr>
          <a:lstStyle/>
          <a:p>
            <a:pPr algn="ctr"/>
            <a:r>
              <a:rPr lang="en-US" sz="3200" dirty="0" smtClean="0"/>
              <a:t>"</a:t>
            </a:r>
            <a:r>
              <a:rPr lang="en-US" sz="3200" dirty="0"/>
              <a:t>A form of vascular disease resembling human atherosclerosis has been produced in the New World primate </a:t>
            </a:r>
            <a:r>
              <a:rPr lang="en-US" sz="3200" dirty="0" err="1"/>
              <a:t>Cebus</a:t>
            </a:r>
            <a:r>
              <a:rPr lang="en-US" sz="3200" dirty="0"/>
              <a:t> </a:t>
            </a:r>
            <a:r>
              <a:rPr lang="en-US" sz="3200" dirty="0" err="1"/>
              <a:t>fatuella</a:t>
            </a:r>
            <a:r>
              <a:rPr lang="en-US" sz="3200" dirty="0"/>
              <a:t>. ... In order to produce these phenomena, the diets had to be rich in cholesterol, choline and neutral  fat but relatively </a:t>
            </a:r>
            <a:r>
              <a:rPr lang="en-US" sz="3200" i="1" dirty="0">
                <a:solidFill>
                  <a:srgbClr val="FF0000"/>
                </a:solidFill>
              </a:rPr>
              <a:t>low in organic sulfur compounds.</a:t>
            </a:r>
            <a:r>
              <a:rPr lang="en-US" sz="3200" dirty="0"/>
              <a:t> Without this deprivation of organic sulfur the response of the serum lipids to cholesterol feeding was small."</a:t>
            </a:r>
          </a:p>
        </p:txBody>
      </p:sp>
    </p:spTree>
    <p:extLst>
      <p:ext uri="{BB962C8B-B14F-4D97-AF65-F5344CB8AC3E}">
        <p14:creationId xmlns:p14="http://schemas.microsoft.com/office/powerpoint/2010/main" val="351850045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Steps in Atherosclerosis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00200"/>
            <a:ext cx="7852456" cy="4525963"/>
          </a:xfrm>
        </p:spPr>
        <p:txBody>
          <a:bodyPr>
            <a:normAutofit/>
          </a:bodyPr>
          <a:lstStyle/>
          <a:p>
            <a:pPr marL="514350" indent="-514350">
              <a:buFont typeface="+mj-lt"/>
              <a:buAutoNum type="arabicPeriod"/>
            </a:pPr>
            <a:r>
              <a:rPr lang="en-US" dirty="0" smtClean="0"/>
              <a:t>Inflamed endothelium provides adhesion molecules to trap and hold macrophages</a:t>
            </a:r>
          </a:p>
          <a:p>
            <a:pPr marL="514350" indent="-514350">
              <a:buFont typeface="+mj-lt"/>
              <a:buAutoNum type="arabicPeriod"/>
            </a:pPr>
            <a:r>
              <a:rPr lang="en-US" dirty="0" smtClean="0"/>
              <a:t>Macrophages take up oxidized LDL and become foam cells</a:t>
            </a:r>
          </a:p>
          <a:p>
            <a:pPr marL="514350" indent="-514350">
              <a:buFont typeface="+mj-lt"/>
              <a:buAutoNum type="arabicPeriod"/>
            </a:pPr>
            <a:r>
              <a:rPr lang="en-US" dirty="0" smtClean="0"/>
              <a:t>Smooth muscle cells proliferate          (artery thickening)</a:t>
            </a:r>
          </a:p>
          <a:p>
            <a:pPr marL="514350" indent="-514350">
              <a:buFont typeface="+mj-lt"/>
              <a:buAutoNum type="arabicPeriod"/>
            </a:pPr>
            <a:r>
              <a:rPr lang="en-US" dirty="0" smtClean="0"/>
              <a:t>Extracellular matrix proteins are degraded</a:t>
            </a:r>
          </a:p>
          <a:p>
            <a:pPr marL="514350" indent="-514350">
              <a:buFont typeface="+mj-lt"/>
              <a:buAutoNum type="arabicPeriod"/>
            </a:pPr>
            <a:r>
              <a:rPr lang="en-US" dirty="0" smtClean="0"/>
              <a:t>Vulnerable plaque eruption: thrombosis</a:t>
            </a:r>
          </a:p>
          <a:p>
            <a:endParaRPr lang="en-US" dirty="0"/>
          </a:p>
        </p:txBody>
      </p:sp>
      <p:sp>
        <p:nvSpPr>
          <p:cNvPr id="4" name="Rectangle 3"/>
          <p:cNvSpPr/>
          <p:nvPr/>
        </p:nvSpPr>
        <p:spPr>
          <a:xfrm>
            <a:off x="2582395" y="6319777"/>
            <a:ext cx="6104405" cy="461665"/>
          </a:xfrm>
          <a:prstGeom prst="rect">
            <a:avLst/>
          </a:prstGeom>
        </p:spPr>
        <p:txBody>
          <a:bodyPr wrap="none">
            <a:spAutoFit/>
          </a:bodyPr>
          <a:lstStyle/>
          <a:p>
            <a:r>
              <a:rPr lang="en-US" sz="2400" dirty="0" smtClean="0">
                <a:solidFill>
                  <a:srgbClr val="FF0000"/>
                </a:solidFill>
              </a:rPr>
              <a:t>*</a:t>
            </a:r>
            <a:r>
              <a:rPr lang="en-US" sz="2400" dirty="0" smtClean="0"/>
              <a:t>  Libby et al., Circulation 105:1135-1143, 2002</a:t>
            </a:r>
            <a:endParaRPr lang="en-US" sz="2400" dirty="0"/>
          </a:p>
        </p:txBody>
      </p:sp>
    </p:spTree>
    <p:extLst>
      <p:ext uri="{BB962C8B-B14F-4D97-AF65-F5344CB8AC3E}">
        <p14:creationId xmlns:p14="http://schemas.microsoft.com/office/powerpoint/2010/main" val="314624589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Many Good Reasons for ROS</a:t>
            </a:r>
            <a:endParaRPr lang="en-US" b="1" dirty="0"/>
          </a:p>
        </p:txBody>
      </p:sp>
      <p:sp>
        <p:nvSpPr>
          <p:cNvPr id="3" name="Content Placeholder 2"/>
          <p:cNvSpPr>
            <a:spLocks noGrp="1"/>
          </p:cNvSpPr>
          <p:nvPr>
            <p:ph idx="1"/>
          </p:nvPr>
        </p:nvSpPr>
        <p:spPr>
          <a:xfrm>
            <a:off x="457200" y="1362931"/>
            <a:ext cx="8229600" cy="4525963"/>
          </a:xfrm>
        </p:spPr>
        <p:txBody>
          <a:bodyPr/>
          <a:lstStyle/>
          <a:p>
            <a:r>
              <a:rPr lang="en-US" dirty="0" smtClean="0"/>
              <a:t>ROS (reactive oxygen species) are a key component of inflammation in the artery</a:t>
            </a:r>
          </a:p>
          <a:p>
            <a:r>
              <a:rPr lang="en-US" dirty="0" smtClean="0"/>
              <a:t>ROS are needed to produce sulfate </a:t>
            </a:r>
            <a:r>
              <a:rPr lang="en-US" dirty="0" smtClean="0">
                <a:ln>
                  <a:solidFill>
                    <a:srgbClr val="FF0000"/>
                  </a:solidFill>
                </a:ln>
                <a:solidFill>
                  <a:srgbClr val="FF0000"/>
                </a:solidFill>
              </a:rPr>
              <a:t>*</a:t>
            </a:r>
          </a:p>
          <a:p>
            <a:r>
              <a:rPr lang="en-US" dirty="0" smtClean="0"/>
              <a:t>Oxidation of </a:t>
            </a:r>
            <a:r>
              <a:rPr lang="en-US" dirty="0" err="1" smtClean="0"/>
              <a:t>glycated</a:t>
            </a:r>
            <a:r>
              <a:rPr lang="en-US" dirty="0" smtClean="0"/>
              <a:t> LDL makes it accessible to macrophages for breakdown</a:t>
            </a:r>
            <a:r>
              <a:rPr lang="en-US" dirty="0" smtClean="0">
                <a:ln>
                  <a:solidFill>
                    <a:srgbClr val="FF0000"/>
                  </a:solidFill>
                </a:ln>
                <a:solidFill>
                  <a:srgbClr val="FF0000"/>
                </a:solidFill>
              </a:rPr>
              <a:t>**</a:t>
            </a:r>
          </a:p>
          <a:p>
            <a:r>
              <a:rPr lang="en-US" dirty="0" err="1" smtClean="0"/>
              <a:t>Peroxynitrite</a:t>
            </a:r>
            <a:r>
              <a:rPr lang="en-US" dirty="0" smtClean="0"/>
              <a:t> (product of reaction between superoxide and nitric oxide) is toxic to pathogens</a:t>
            </a:r>
            <a:r>
              <a:rPr lang="en-US" dirty="0" smtClean="0">
                <a:ln>
                  <a:solidFill>
                    <a:srgbClr val="FF0000"/>
                  </a:solidFill>
                </a:ln>
                <a:solidFill>
                  <a:srgbClr val="FF0000"/>
                </a:solidFill>
              </a:rPr>
              <a:t>***</a:t>
            </a:r>
          </a:p>
        </p:txBody>
      </p:sp>
      <p:sp>
        <p:nvSpPr>
          <p:cNvPr id="4" name="TextBox 3"/>
          <p:cNvSpPr txBox="1"/>
          <p:nvPr/>
        </p:nvSpPr>
        <p:spPr>
          <a:xfrm>
            <a:off x="19446" y="5657672"/>
            <a:ext cx="9267681" cy="1200328"/>
          </a:xfrm>
          <a:prstGeom prst="rect">
            <a:avLst/>
          </a:prstGeom>
          <a:noFill/>
        </p:spPr>
        <p:txBody>
          <a:bodyPr wrap="none" rtlCol="0">
            <a:spAutoFit/>
          </a:bodyPr>
          <a:lstStyle/>
          <a:p>
            <a:r>
              <a:rPr lang="en-US" sz="2400" dirty="0" smtClean="0">
                <a:ln>
                  <a:solidFill>
                    <a:srgbClr val="FF0000"/>
                  </a:solidFill>
                </a:ln>
                <a:solidFill>
                  <a:srgbClr val="FF0000"/>
                </a:solidFill>
              </a:rPr>
              <a:t>  * </a:t>
            </a:r>
            <a:r>
              <a:rPr lang="en-US" sz="2400" dirty="0" err="1" smtClean="0"/>
              <a:t>Mitsuhashi</a:t>
            </a:r>
            <a:r>
              <a:rPr lang="en-US" sz="2400" dirty="0" smtClean="0"/>
              <a:t> et al. Shock 24(6) 529-34, 2005.</a:t>
            </a:r>
          </a:p>
          <a:p>
            <a:r>
              <a:rPr lang="en-US" sz="2400" dirty="0" smtClean="0">
                <a:ln>
                  <a:solidFill>
                    <a:srgbClr val="FF0000"/>
                  </a:solidFill>
                </a:ln>
                <a:solidFill>
                  <a:srgbClr val="FF0000"/>
                </a:solidFill>
              </a:rPr>
              <a:t> ** </a:t>
            </a:r>
            <a:r>
              <a:rPr lang="en-US" sz="2400" dirty="0" smtClean="0"/>
              <a:t>Kaplan and </a:t>
            </a:r>
            <a:r>
              <a:rPr lang="en-US" sz="2400" dirty="0" err="1" smtClean="0"/>
              <a:t>Aviram</a:t>
            </a:r>
            <a:r>
              <a:rPr lang="en-US" sz="2400" dirty="0" smtClean="0"/>
              <a:t>, </a:t>
            </a:r>
            <a:r>
              <a:rPr lang="en-US" sz="2400" dirty="0" err="1" smtClean="0"/>
              <a:t>Arterioscler</a:t>
            </a:r>
            <a:r>
              <a:rPr lang="en-US" sz="2400" dirty="0" smtClean="0"/>
              <a:t> </a:t>
            </a:r>
            <a:r>
              <a:rPr lang="en-US" sz="2400" dirty="0" err="1" smtClean="0"/>
              <a:t>Thromb</a:t>
            </a:r>
            <a:r>
              <a:rPr lang="en-US" sz="2400" dirty="0" smtClean="0"/>
              <a:t> </a:t>
            </a:r>
            <a:r>
              <a:rPr lang="en-US" sz="2400" dirty="0" err="1" smtClean="0"/>
              <a:t>Vasc</a:t>
            </a:r>
            <a:r>
              <a:rPr lang="en-US" sz="2400" dirty="0" smtClean="0"/>
              <a:t> </a:t>
            </a:r>
            <a:r>
              <a:rPr lang="en-US" sz="2400" dirty="0" err="1" smtClean="0"/>
              <a:t>Biol</a:t>
            </a:r>
            <a:r>
              <a:rPr lang="en-US" sz="2400" dirty="0" smtClean="0"/>
              <a:t> 21(3) 386-93 2001.</a:t>
            </a:r>
          </a:p>
          <a:p>
            <a:r>
              <a:rPr lang="en-US" sz="2400" dirty="0" smtClean="0">
                <a:ln>
                  <a:solidFill>
                    <a:srgbClr val="FF0000"/>
                  </a:solidFill>
                </a:ln>
                <a:solidFill>
                  <a:srgbClr val="FF0000"/>
                </a:solidFill>
              </a:rPr>
              <a:t>*** </a:t>
            </a:r>
            <a:r>
              <a:rPr lang="en-US" sz="2400" dirty="0" smtClean="0"/>
              <a:t>Alvarez et al., J. Biol. Chem. 286, 6627-6640, 2011.</a:t>
            </a:r>
            <a:endParaRPr lang="en-US" sz="2400" dirty="0"/>
          </a:p>
        </p:txBody>
      </p:sp>
    </p:spTree>
    <p:extLst>
      <p:ext uri="{BB962C8B-B14F-4D97-AF65-F5344CB8AC3E}">
        <p14:creationId xmlns:p14="http://schemas.microsoft.com/office/powerpoint/2010/main" val="5915345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Macrophages and Cholesterol</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00200"/>
            <a:ext cx="8686800" cy="4525963"/>
          </a:xfrm>
        </p:spPr>
        <p:txBody>
          <a:bodyPr>
            <a:normAutofit lnSpcReduction="10000"/>
          </a:bodyPr>
          <a:lstStyle/>
          <a:p>
            <a:r>
              <a:rPr lang="en-US" dirty="0" smtClean="0"/>
              <a:t>Macrophages in artery wall take up oxidized LDL and export extracted cholesterol to HDL-A1</a:t>
            </a:r>
          </a:p>
          <a:p>
            <a:r>
              <a:rPr lang="en-US" i="1" dirty="0" smtClean="0">
                <a:solidFill>
                  <a:srgbClr val="FF0000"/>
                </a:solidFill>
              </a:rPr>
              <a:t>Unsaturated</a:t>
            </a:r>
            <a:r>
              <a:rPr lang="en-US" dirty="0" smtClean="0">
                <a:solidFill>
                  <a:srgbClr val="FF0000"/>
                </a:solidFill>
              </a:rPr>
              <a:t> </a:t>
            </a:r>
            <a:r>
              <a:rPr lang="en-US" dirty="0" smtClean="0"/>
              <a:t>fatty acids interfere with export process</a:t>
            </a:r>
          </a:p>
          <a:p>
            <a:r>
              <a:rPr lang="en-US" dirty="0" smtClean="0"/>
              <a:t>Macrophages eventually                                become damaged by                                           exposure to oxidizing                                             and </a:t>
            </a:r>
            <a:r>
              <a:rPr lang="en-US" dirty="0" err="1" smtClean="0"/>
              <a:t>glycating</a:t>
            </a:r>
            <a:r>
              <a:rPr lang="en-US" dirty="0" smtClean="0"/>
              <a:t> agents </a:t>
            </a:r>
            <a:r>
              <a:rPr lang="en-US" dirty="0" err="1" smtClean="0">
                <a:sym typeface="Wingdings"/>
              </a:rPr>
              <a:t></a:t>
            </a:r>
            <a:r>
              <a:rPr lang="en-US" dirty="0" smtClean="0"/>
              <a:t>                                   necrotic core</a:t>
            </a:r>
            <a:endParaRPr lang="en-US" dirty="0"/>
          </a:p>
        </p:txBody>
      </p:sp>
      <p:sp>
        <p:nvSpPr>
          <p:cNvPr id="4" name="TextBox 3"/>
          <p:cNvSpPr txBox="1"/>
          <p:nvPr/>
        </p:nvSpPr>
        <p:spPr>
          <a:xfrm>
            <a:off x="1184626" y="6275935"/>
            <a:ext cx="7599556" cy="461665"/>
          </a:xfrm>
          <a:prstGeom prst="rect">
            <a:avLst/>
          </a:prstGeom>
          <a:noFill/>
        </p:spPr>
        <p:txBody>
          <a:bodyPr wrap="none" rtlCol="0">
            <a:spAutoFit/>
          </a:bodyPr>
          <a:lstStyle/>
          <a:p>
            <a:r>
              <a:rPr lang="en-US" sz="2400" dirty="0" smtClean="0">
                <a:solidFill>
                  <a:srgbClr val="FF0000"/>
                </a:solidFill>
              </a:rPr>
              <a:t>*</a:t>
            </a:r>
            <a:r>
              <a:rPr lang="en-US" sz="2400" dirty="0" smtClean="0"/>
              <a:t> Wang and </a:t>
            </a:r>
            <a:r>
              <a:rPr lang="en-US" sz="2400" dirty="0" err="1" smtClean="0"/>
              <a:t>Oram</a:t>
            </a:r>
            <a:r>
              <a:rPr lang="en-US" sz="2400" dirty="0" smtClean="0"/>
              <a:t>, J. Biol. Chem. 277 (7) , 5692–5697, 2002</a:t>
            </a:r>
            <a:endParaRPr lang="en-US" sz="2400" dirty="0"/>
          </a:p>
        </p:txBody>
      </p:sp>
      <p:pic>
        <p:nvPicPr>
          <p:cNvPr id="5" name="Content Placeholder 3" descr="athero1.png"/>
          <p:cNvPicPr>
            <a:picLocks noChangeAspect="1"/>
          </p:cNvPicPr>
          <p:nvPr/>
        </p:nvPicPr>
        <p:blipFill>
          <a:blip r:embed="rId3"/>
          <a:srcRect l="-18654" r="-18654"/>
          <a:stretch>
            <a:fillRect/>
          </a:stretch>
        </p:blipFill>
        <p:spPr>
          <a:xfrm>
            <a:off x="4250198" y="3235961"/>
            <a:ext cx="5380221" cy="2958914"/>
          </a:xfrm>
          <a:prstGeom prst="rect">
            <a:avLst/>
          </a:prstGeom>
        </p:spPr>
      </p:pic>
    </p:spTree>
    <p:extLst>
      <p:ext uri="{BB962C8B-B14F-4D97-AF65-F5344CB8AC3E}">
        <p14:creationId xmlns:p14="http://schemas.microsoft.com/office/powerpoint/2010/main" val="47866120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Quote from the Abstract</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“These </a:t>
            </a:r>
            <a:r>
              <a:rPr lang="en-US" dirty="0"/>
              <a:t>findings raise the possibility that an in- creased supply of </a:t>
            </a:r>
            <a:r>
              <a:rPr lang="en-US" i="1" dirty="0">
                <a:solidFill>
                  <a:srgbClr val="FF0000"/>
                </a:solidFill>
              </a:rPr>
              <a:t>unsaturated</a:t>
            </a:r>
            <a:r>
              <a:rPr lang="en-US" dirty="0">
                <a:solidFill>
                  <a:srgbClr val="FF0000"/>
                </a:solidFill>
              </a:rPr>
              <a:t> </a:t>
            </a:r>
            <a:r>
              <a:rPr lang="en-US" dirty="0"/>
              <a:t>fatty acids in the artery wall </a:t>
            </a:r>
            <a:r>
              <a:rPr lang="en-US" i="1" dirty="0">
                <a:solidFill>
                  <a:srgbClr val="FF0000"/>
                </a:solidFill>
              </a:rPr>
              <a:t>promotes </a:t>
            </a:r>
            <a:r>
              <a:rPr lang="en-US" dirty="0" err="1"/>
              <a:t>atherogenesis</a:t>
            </a:r>
            <a:r>
              <a:rPr lang="en-US" dirty="0"/>
              <a:t> by impairing the ABCA1 cholesterol secretory pathway in macrophages</a:t>
            </a:r>
            <a:r>
              <a:rPr lang="en-US" dirty="0" smtClean="0"/>
              <a:t>.”</a:t>
            </a:r>
            <a:endParaRPr lang="en-US" dirty="0"/>
          </a:p>
          <a:p>
            <a:endParaRPr lang="en-US" dirty="0"/>
          </a:p>
        </p:txBody>
      </p:sp>
      <p:sp>
        <p:nvSpPr>
          <p:cNvPr id="4" name="TextBox 3"/>
          <p:cNvSpPr txBox="1"/>
          <p:nvPr/>
        </p:nvSpPr>
        <p:spPr>
          <a:xfrm>
            <a:off x="1184626" y="6275935"/>
            <a:ext cx="7599556" cy="461665"/>
          </a:xfrm>
          <a:prstGeom prst="rect">
            <a:avLst/>
          </a:prstGeom>
          <a:noFill/>
        </p:spPr>
        <p:txBody>
          <a:bodyPr wrap="none" rtlCol="0">
            <a:spAutoFit/>
          </a:bodyPr>
          <a:lstStyle/>
          <a:p>
            <a:r>
              <a:rPr lang="en-US" sz="2400" dirty="0" smtClean="0">
                <a:solidFill>
                  <a:srgbClr val="FF0000"/>
                </a:solidFill>
              </a:rPr>
              <a:t>*</a:t>
            </a:r>
            <a:r>
              <a:rPr lang="en-US" sz="2400" dirty="0" smtClean="0"/>
              <a:t> Wang and </a:t>
            </a:r>
            <a:r>
              <a:rPr lang="en-US" sz="2400" dirty="0" err="1" smtClean="0"/>
              <a:t>Oram</a:t>
            </a:r>
            <a:r>
              <a:rPr lang="en-US" sz="2400" dirty="0" smtClean="0"/>
              <a:t>, J. Biol. Chem. 277 (7) , 5692–5697, 2002</a:t>
            </a:r>
            <a:endParaRPr lang="en-US" sz="2400" dirty="0"/>
          </a:p>
        </p:txBody>
      </p:sp>
    </p:spTree>
    <p:extLst>
      <p:ext uri="{BB962C8B-B14F-4D97-AF65-F5344CB8AC3E}">
        <p14:creationId xmlns:p14="http://schemas.microsoft.com/office/powerpoint/2010/main" val="358082293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Macrophage Proliferation in Plaque</a:t>
            </a:r>
            <a:r>
              <a:rPr lang="en-US" b="1" dirty="0" smtClean="0">
                <a:solidFill>
                  <a:srgbClr val="FF0000"/>
                </a:solidFill>
              </a:rPr>
              <a:t>*</a:t>
            </a:r>
            <a:endParaRPr lang="en-US" b="1" dirty="0">
              <a:solidFill>
                <a:srgbClr val="FF0000"/>
              </a:solidFill>
            </a:endParaRPr>
          </a:p>
        </p:txBody>
      </p:sp>
      <p:pic>
        <p:nvPicPr>
          <p:cNvPr id="4" name="Content Placeholder 3" descr="macrophage_proliferation.png"/>
          <p:cNvPicPr>
            <a:picLocks noGrp="1" noChangeAspect="1"/>
          </p:cNvPicPr>
          <p:nvPr>
            <p:ph idx="1"/>
          </p:nvPr>
        </p:nvPicPr>
        <p:blipFill>
          <a:blip r:embed="rId3">
            <a:extLst>
              <a:ext uri="{28A0092B-C50C-407E-A947-70E740481C1C}">
                <a14:useLocalDpi xmlns:a14="http://schemas.microsoft.com/office/drawing/2010/main" val="0"/>
              </a:ext>
            </a:extLst>
          </a:blip>
          <a:srcRect l="-9894" r="-9894"/>
          <a:stretch>
            <a:fillRect/>
          </a:stretch>
        </p:blipFill>
        <p:spPr>
          <a:xfrm>
            <a:off x="631825" y="1417638"/>
            <a:ext cx="8229600" cy="4525963"/>
          </a:xfrm>
        </p:spPr>
      </p:pic>
      <p:sp>
        <p:nvSpPr>
          <p:cNvPr id="5" name="TextBox 4"/>
          <p:cNvSpPr txBox="1"/>
          <p:nvPr/>
        </p:nvSpPr>
        <p:spPr>
          <a:xfrm>
            <a:off x="1774848" y="5990075"/>
            <a:ext cx="7369926" cy="830997"/>
          </a:xfrm>
          <a:prstGeom prst="rect">
            <a:avLst/>
          </a:prstGeom>
          <a:noFill/>
        </p:spPr>
        <p:txBody>
          <a:bodyPr wrap="none" rtlCol="0">
            <a:spAutoFit/>
          </a:bodyPr>
          <a:lstStyle/>
          <a:p>
            <a:pPr algn="r"/>
            <a:r>
              <a:rPr lang="en-US" sz="2400" dirty="0" smtClean="0">
                <a:solidFill>
                  <a:srgbClr val="FF0000"/>
                </a:solidFill>
              </a:rPr>
              <a:t>*</a:t>
            </a:r>
            <a:r>
              <a:rPr lang="en-US" sz="2400" dirty="0" smtClean="0"/>
              <a:t>Figure 4, C.S</a:t>
            </a:r>
            <a:r>
              <a:rPr lang="en-US" sz="2400" dirty="0"/>
              <a:t>. Robbins et al., Nature Medicine, Aug. </a:t>
            </a:r>
            <a:r>
              <a:rPr lang="en-US" sz="2400" dirty="0" smtClean="0"/>
              <a:t>2013</a:t>
            </a:r>
          </a:p>
          <a:p>
            <a:pPr algn="r"/>
            <a:r>
              <a:rPr lang="en-US" sz="2400" dirty="0" smtClean="0"/>
              <a:t> </a:t>
            </a:r>
            <a:r>
              <a:rPr lang="en-US" sz="2400" dirty="0"/>
              <a:t>[</a:t>
            </a:r>
            <a:r>
              <a:rPr lang="en-US" sz="2400" dirty="0" err="1"/>
              <a:t>ePub</a:t>
            </a:r>
            <a:r>
              <a:rPr lang="en-US" sz="2400" dirty="0"/>
              <a:t> ahead of print]</a:t>
            </a:r>
          </a:p>
        </p:txBody>
      </p:sp>
    </p:spTree>
    <p:extLst>
      <p:ext uri="{BB962C8B-B14F-4D97-AF65-F5344CB8AC3E}">
        <p14:creationId xmlns:p14="http://schemas.microsoft.com/office/powerpoint/2010/main" val="105567813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Declaring War on Macrophages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17638"/>
            <a:ext cx="8229600" cy="3167867"/>
          </a:xfrm>
        </p:spPr>
        <p:txBody>
          <a:bodyPr>
            <a:normAutofit/>
          </a:bodyPr>
          <a:lstStyle/>
          <a:p>
            <a:r>
              <a:rPr lang="en-US" sz="2800" dirty="0" smtClean="0"/>
              <a:t>Macrophages </a:t>
            </a:r>
            <a:r>
              <a:rPr lang="en-US" sz="2800" dirty="0"/>
              <a:t>replicate </a:t>
            </a:r>
            <a:r>
              <a:rPr lang="en-US" sz="2800" dirty="0" smtClean="0"/>
              <a:t>inside plaque</a:t>
            </a:r>
          </a:p>
          <a:p>
            <a:pPr lvl="1"/>
            <a:r>
              <a:rPr lang="en-US" sz="2400" dirty="0" smtClean="0"/>
              <a:t> </a:t>
            </a:r>
            <a:r>
              <a:rPr lang="en-US" sz="2400" dirty="0"/>
              <a:t>Suppressing their </a:t>
            </a:r>
            <a:r>
              <a:rPr lang="en-US" sz="2400" dirty="0" smtClean="0"/>
              <a:t>entry into plaque </a:t>
            </a:r>
            <a:r>
              <a:rPr lang="en-US" sz="2400" dirty="0"/>
              <a:t>is not enough</a:t>
            </a:r>
            <a:r>
              <a:rPr lang="en-US" sz="2400" dirty="0" smtClean="0"/>
              <a:t>!</a:t>
            </a:r>
          </a:p>
          <a:p>
            <a:r>
              <a:rPr lang="en-US" sz="2800" dirty="0" smtClean="0"/>
              <a:t>Proposal: develop new therapy that suppresses proliferation of macrophages in plaque</a:t>
            </a:r>
            <a:endParaRPr lang="en-US" sz="2800" dirty="0"/>
          </a:p>
          <a:p>
            <a:endParaRPr lang="en-US" sz="2800" dirty="0"/>
          </a:p>
        </p:txBody>
      </p:sp>
      <p:sp>
        <p:nvSpPr>
          <p:cNvPr id="4" name="TextBox 3"/>
          <p:cNvSpPr txBox="1"/>
          <p:nvPr/>
        </p:nvSpPr>
        <p:spPr>
          <a:xfrm>
            <a:off x="0" y="6396335"/>
            <a:ext cx="8953593" cy="461665"/>
          </a:xfrm>
          <a:prstGeom prst="rect">
            <a:avLst/>
          </a:prstGeom>
          <a:noFill/>
        </p:spPr>
        <p:txBody>
          <a:bodyPr wrap="none" rtlCol="0">
            <a:spAutoFit/>
          </a:bodyPr>
          <a:lstStyle/>
          <a:p>
            <a:r>
              <a:rPr lang="en-US" sz="2400" dirty="0">
                <a:solidFill>
                  <a:srgbClr val="FF0000"/>
                </a:solidFill>
              </a:rPr>
              <a:t>*</a:t>
            </a:r>
            <a:r>
              <a:rPr lang="en-US" sz="2400" dirty="0"/>
              <a:t>C.S. Robbins et al., Nature Medicine, Aug. 2013 [</a:t>
            </a:r>
            <a:r>
              <a:rPr lang="en-US" sz="2400" dirty="0" err="1"/>
              <a:t>ePub</a:t>
            </a:r>
            <a:r>
              <a:rPr lang="en-US" sz="2400" dirty="0"/>
              <a:t> ahead of print]</a:t>
            </a:r>
          </a:p>
        </p:txBody>
      </p:sp>
      <p:sp>
        <p:nvSpPr>
          <p:cNvPr id="5" name="TextBox 4"/>
          <p:cNvSpPr txBox="1"/>
          <p:nvPr/>
        </p:nvSpPr>
        <p:spPr>
          <a:xfrm>
            <a:off x="457200" y="3800912"/>
            <a:ext cx="7889758" cy="2554545"/>
          </a:xfrm>
          <a:prstGeom prst="rect">
            <a:avLst/>
          </a:prstGeom>
          <a:solidFill>
            <a:srgbClr val="FFF9A2"/>
          </a:solidFill>
          <a:ln>
            <a:solidFill>
              <a:srgbClr val="000000"/>
            </a:solidFill>
          </a:ln>
        </p:spPr>
        <p:txBody>
          <a:bodyPr wrap="square" rtlCol="0">
            <a:spAutoFit/>
          </a:bodyPr>
          <a:lstStyle/>
          <a:p>
            <a:r>
              <a:rPr lang="en-US" sz="3200" i="1" dirty="0"/>
              <a:t>"It's a bit like killing off the army to be sure there's no collateral damage when invaders attack your </a:t>
            </a:r>
            <a:r>
              <a:rPr lang="en-US" sz="3200" i="1" dirty="0" smtClean="0"/>
              <a:t>country”</a:t>
            </a:r>
          </a:p>
          <a:p>
            <a:endParaRPr lang="en-US" sz="3200" i="1" dirty="0"/>
          </a:p>
          <a:p>
            <a:r>
              <a:rPr lang="en-US" sz="3200" dirty="0" smtClean="0"/>
              <a:t>--David </a:t>
            </a:r>
            <a:r>
              <a:rPr lang="en-US" sz="3200" dirty="0"/>
              <a:t>Diamond, Member of </a:t>
            </a:r>
            <a:r>
              <a:rPr lang="en-US" sz="3200" dirty="0" smtClean="0"/>
              <a:t>THINCS</a:t>
            </a:r>
            <a:endParaRPr lang="en-US" sz="3200" dirty="0"/>
          </a:p>
        </p:txBody>
      </p:sp>
    </p:spTree>
    <p:extLst>
      <p:ext uri="{BB962C8B-B14F-4D97-AF65-F5344CB8AC3E}">
        <p14:creationId xmlns:p14="http://schemas.microsoft.com/office/powerpoint/2010/main" val="196467900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546" y="274638"/>
            <a:ext cx="7141115" cy="1143000"/>
          </a:xfrm>
        </p:spPr>
        <p:txBody>
          <a:bodyPr>
            <a:normAutofit fontScale="90000"/>
          </a:bodyPr>
          <a:lstStyle/>
          <a:p>
            <a:r>
              <a:rPr lang="en-US" b="1" dirty="0" smtClean="0"/>
              <a:t>Elevated </a:t>
            </a:r>
            <a:r>
              <a:rPr lang="en-US" b="1" dirty="0" err="1" smtClean="0"/>
              <a:t>Homocysteine</a:t>
            </a:r>
            <a:r>
              <a:rPr lang="en-US" b="1" dirty="0" smtClean="0"/>
              <a:t> and Heart Disease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a:t>587 patients with coronary artery disease followed over median </a:t>
            </a:r>
            <a:r>
              <a:rPr lang="en-US" dirty="0" smtClean="0"/>
              <a:t>period of </a:t>
            </a:r>
            <a:r>
              <a:rPr lang="en-US" dirty="0"/>
              <a:t>4.6 years</a:t>
            </a:r>
          </a:p>
          <a:p>
            <a:r>
              <a:rPr lang="en-US" dirty="0" err="1"/>
              <a:t>Homocysteine</a:t>
            </a:r>
            <a:r>
              <a:rPr lang="en-US" dirty="0"/>
              <a:t> &gt; 15 </a:t>
            </a:r>
            <a:r>
              <a:rPr lang="en-US" dirty="0" err="1"/>
              <a:t>micromol</a:t>
            </a:r>
            <a:r>
              <a:rPr lang="en-US" dirty="0"/>
              <a:t>/</a:t>
            </a:r>
            <a:r>
              <a:rPr lang="en-US" dirty="0" smtClean="0"/>
              <a:t>Liter                   </a:t>
            </a:r>
            <a:r>
              <a:rPr lang="en-US" dirty="0" smtClean="0">
                <a:sym typeface="Wingdings"/>
              </a:rPr>
              <a:t> </a:t>
            </a:r>
            <a:r>
              <a:rPr lang="en-US" i="1" dirty="0" smtClean="0">
                <a:solidFill>
                  <a:srgbClr val="FF0000"/>
                </a:solidFill>
              </a:rPr>
              <a:t>6.5</a:t>
            </a:r>
            <a:r>
              <a:rPr lang="en-US" i="1" dirty="0">
                <a:solidFill>
                  <a:srgbClr val="FF0000"/>
                </a:solidFill>
              </a:rPr>
              <a:t>-fold increase</a:t>
            </a:r>
            <a:r>
              <a:rPr lang="en-US" dirty="0"/>
              <a:t> in death </a:t>
            </a:r>
            <a:r>
              <a:rPr lang="en-US" dirty="0" smtClean="0"/>
              <a:t>rate                     compared </a:t>
            </a:r>
            <a:r>
              <a:rPr lang="en-US" dirty="0"/>
              <a:t>to </a:t>
            </a:r>
            <a:r>
              <a:rPr lang="en-US" dirty="0" err="1"/>
              <a:t>homocysteine</a:t>
            </a:r>
            <a:r>
              <a:rPr lang="en-US" dirty="0"/>
              <a:t> &lt; 10 </a:t>
            </a:r>
            <a:r>
              <a:rPr lang="en-US" dirty="0" err="1"/>
              <a:t>micromol</a:t>
            </a:r>
            <a:r>
              <a:rPr lang="en-US" dirty="0"/>
              <a:t>/L</a:t>
            </a:r>
          </a:p>
        </p:txBody>
      </p:sp>
      <p:sp>
        <p:nvSpPr>
          <p:cNvPr id="5" name="TextBox 4"/>
          <p:cNvSpPr txBox="1"/>
          <p:nvPr/>
        </p:nvSpPr>
        <p:spPr>
          <a:xfrm>
            <a:off x="1561298" y="6375809"/>
            <a:ext cx="7324917" cy="400110"/>
          </a:xfrm>
          <a:prstGeom prst="rect">
            <a:avLst/>
          </a:prstGeom>
          <a:noFill/>
        </p:spPr>
        <p:txBody>
          <a:bodyPr wrap="none" rtlCol="0">
            <a:spAutoFit/>
          </a:bodyPr>
          <a:lstStyle/>
          <a:p>
            <a:r>
              <a:rPr lang="en-US" sz="2000" dirty="0"/>
              <a:t>*P.O. Lim et al., Journal of Human Hypertension (2002) 16, 411–415.</a:t>
            </a:r>
          </a:p>
        </p:txBody>
      </p:sp>
    </p:spTree>
    <p:extLst>
      <p:ext uri="{BB962C8B-B14F-4D97-AF65-F5344CB8AC3E}">
        <p14:creationId xmlns:p14="http://schemas.microsoft.com/office/powerpoint/2010/main" val="1974010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223682</TotalTime>
  <Words>6299</Words>
  <Application>Microsoft Office PowerPoint</Application>
  <PresentationFormat>On-screen Show (4:3)</PresentationFormat>
  <Paragraphs>868</Paragraphs>
  <Slides>109</Slides>
  <Notes>53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109</vt:i4>
      </vt:variant>
    </vt:vector>
  </HeadingPairs>
  <TitlesOfParts>
    <vt:vector size="117" baseType="lpstr">
      <vt:lpstr>Apple Casual</vt:lpstr>
      <vt:lpstr>Arial</vt:lpstr>
      <vt:lpstr>Arial Black</vt:lpstr>
      <vt:lpstr>Calibri</vt:lpstr>
      <vt:lpstr>Helvetica</vt:lpstr>
      <vt:lpstr>Lucida Grande</vt:lpstr>
      <vt:lpstr>Wingdings</vt:lpstr>
      <vt:lpstr>Office Theme</vt:lpstr>
      <vt:lpstr>Cholesterol, Sulfate,  and Heart Disease</vt:lpstr>
      <vt:lpstr>Download These Slides</vt:lpstr>
      <vt:lpstr>PowerPoint Presentation</vt:lpstr>
      <vt:lpstr>Outline</vt:lpstr>
      <vt:lpstr>PowerPoint Presentation</vt:lpstr>
      <vt:lpstr>A Provocative Proposal</vt:lpstr>
      <vt:lpstr>High Cholesterol; Low Mortality!*</vt:lpstr>
      <vt:lpstr>Cholesterol and Cholesterol Sulfate</vt:lpstr>
      <vt:lpstr>Think about Sulfate!</vt:lpstr>
      <vt:lpstr>Heart Disease Mortality and Sunlight*</vt:lpstr>
      <vt:lpstr>Cholesterol and Sepsis*</vt:lpstr>
      <vt:lpstr>Lack of Sunlight May Raise Stroke Risk*</vt:lpstr>
      <vt:lpstr>Ultraviolet Exposure and Mortality among Women in Sweden*</vt:lpstr>
      <vt:lpstr>PowerPoint Presentation</vt:lpstr>
      <vt:lpstr>How to Stay Healthy</vt:lpstr>
      <vt:lpstr>PowerPoint Presentation</vt:lpstr>
      <vt:lpstr>Cholesterol is a Miracle Worker</vt:lpstr>
      <vt:lpstr>Sulfate is Vastly Underappreciated!</vt:lpstr>
      <vt:lpstr>Sulfated Glycosaminoglycans (GAGs)</vt:lpstr>
      <vt:lpstr>Sulfated Glycosaminoglycans (GAGs)</vt:lpstr>
      <vt:lpstr>Ten Positive Effects of Mucopolysaccharides *</vt:lpstr>
      <vt:lpstr>Ten Positive Effects of Mucopolysaccharides *</vt:lpstr>
      <vt:lpstr>Heparan Sulfate: Wonder Worker</vt:lpstr>
      <vt:lpstr>Disrupted Signaling when                     HSPGs are Depleted*</vt:lpstr>
      <vt:lpstr>HSPGs, Cholesterol and Atherosclerosis*</vt:lpstr>
      <vt:lpstr>Are we getting enough sulfur in our diet?*  </vt:lpstr>
      <vt:lpstr>GGT is a Strong Predictor of …*</vt:lpstr>
      <vt:lpstr>Cholesterol Sulfate: What’s It All About?*</vt:lpstr>
      <vt:lpstr>Cholesterol Sulfate Protects from Obesity*</vt:lpstr>
      <vt:lpstr>Cholesterol Sulfate Deficiency</vt:lpstr>
      <vt:lpstr> Cholesterol Sulfate Synthesis in the Skin</vt:lpstr>
      <vt:lpstr>PowerPoint Presentation</vt:lpstr>
      <vt:lpstr>Filaggrin Plays a Crucial Role</vt:lpstr>
      <vt:lpstr>More on EoE*</vt:lpstr>
      <vt:lpstr>A Very Bad Idea</vt:lpstr>
      <vt:lpstr>Cholesterol Sulfate in the Lungs*</vt:lpstr>
      <vt:lpstr>Cholesterol Sulfate in Horses’ Hoofs! *</vt:lpstr>
      <vt:lpstr>Laminitis (Founder)</vt:lpstr>
      <vt:lpstr>Cholesterol Sulfate and Trypsin*</vt:lpstr>
      <vt:lpstr>Cholesterol Sulfate Inhibits Trypsin *</vt:lpstr>
      <vt:lpstr>Recapitulation</vt:lpstr>
      <vt:lpstr>PowerPoint Presentation</vt:lpstr>
      <vt:lpstr>Hemostasis</vt:lpstr>
      <vt:lpstr>Hemostasis</vt:lpstr>
      <vt:lpstr>The Glycocalyx</vt:lpstr>
      <vt:lpstr>Dr. Mercola Interviews Dr. Gerald Pollack*</vt:lpstr>
      <vt:lpstr>A Quote from Pollack’s Book*</vt:lpstr>
      <vt:lpstr>A Quote from Pollack’s Book*</vt:lpstr>
      <vt:lpstr>Therapeutic Value of Sauna Therapy (Infrared light)*</vt:lpstr>
      <vt:lpstr>Effect of Radiant Energy on           Near-Surface Water *</vt:lpstr>
      <vt:lpstr>Key Role for Sulfates</vt:lpstr>
      <vt:lpstr>Zeta Potential</vt:lpstr>
      <vt:lpstr>Grounding the Human Body      Reduces Blood Viscosity*</vt:lpstr>
      <vt:lpstr>Negative Charge Builds on Artery Wall*</vt:lpstr>
      <vt:lpstr>A Battery!</vt:lpstr>
      <vt:lpstr>Battery Poles Between Artery and Vein</vt:lpstr>
      <vt:lpstr>PowerPoint Presentation</vt:lpstr>
      <vt:lpstr>Hypothesis</vt:lpstr>
      <vt:lpstr>Strokes are Happening at Younger Age*</vt:lpstr>
      <vt:lpstr>"High Cholesterol Levels Are Associated with Improved Long-term Survival after Acute Ischemic Stroke"*</vt:lpstr>
      <vt:lpstr>DHEA Provides Sulfate?*</vt:lpstr>
      <vt:lpstr>Recapitulation</vt:lpstr>
      <vt:lpstr>PowerPoint Presentation</vt:lpstr>
      <vt:lpstr>Defective Streaming Potential!</vt:lpstr>
      <vt:lpstr>Electrokinetic Vascular             Streaming Potential (EVSP)*</vt:lpstr>
      <vt:lpstr>Streaming Potential</vt:lpstr>
      <vt:lpstr>Streaming Potential</vt:lpstr>
      <vt:lpstr>PowerPoint Presentation</vt:lpstr>
      <vt:lpstr>PowerPoint Presentation</vt:lpstr>
      <vt:lpstr>PowerPoint Presentation</vt:lpstr>
      <vt:lpstr>PowerPoint Presentation</vt:lpstr>
      <vt:lpstr>Some Insights</vt:lpstr>
      <vt:lpstr>PowerPoint Presentation</vt:lpstr>
      <vt:lpstr>PowerPoint Presentation</vt:lpstr>
      <vt:lpstr>WIKI on Biopterin*</vt:lpstr>
      <vt:lpstr>An Essential Role for Nitric Oxide</vt:lpstr>
      <vt:lpstr>An Essential Role for Nitric Oxide</vt:lpstr>
      <vt:lpstr>An Essential Role for Nitric Oxide</vt:lpstr>
      <vt:lpstr>Nitric Oxide Degrades Extracellular Matrix*</vt:lpstr>
      <vt:lpstr>Recapitulation</vt:lpstr>
      <vt:lpstr>PowerPoint Presentation</vt:lpstr>
      <vt:lpstr>End Stage Kidney Disease and Cardiovascular Disease*</vt:lpstr>
      <vt:lpstr>My Conclusion from This</vt:lpstr>
      <vt:lpstr>Frustration in Treating Cardiovascular Disease for Dialysis Patients*</vt:lpstr>
      <vt:lpstr>Diabetes Progression*</vt:lpstr>
      <vt:lpstr>Sulfates in the Kidneys*</vt:lpstr>
      <vt:lpstr>Statins and Kidney Failure*</vt:lpstr>
      <vt:lpstr>Heart Disease: A Theory!</vt:lpstr>
      <vt:lpstr>A Recent Paper</vt:lpstr>
      <vt:lpstr>What Happens when Cholesterol Sulfate Synthesis is Impaired??</vt:lpstr>
      <vt:lpstr>They Knew a Long Time Ago*</vt:lpstr>
      <vt:lpstr>They Knew a Long Time Ago*</vt:lpstr>
      <vt:lpstr>Steps in Atherosclerosis*</vt:lpstr>
      <vt:lpstr>Many Good Reasons for ROS</vt:lpstr>
      <vt:lpstr>Macrophages and Cholesterol*</vt:lpstr>
      <vt:lpstr>Quote from the Abstract*</vt:lpstr>
      <vt:lpstr>Macrophage Proliferation in Plaque*</vt:lpstr>
      <vt:lpstr>Declaring War on Macrophages*</vt:lpstr>
      <vt:lpstr>Elevated Homocysteine and Heart Disease*</vt:lpstr>
      <vt:lpstr>Pathway from Homocysteine to Sulfate*</vt:lpstr>
      <vt:lpstr>Platelets and Cholesterol Sulfate*</vt:lpstr>
      <vt:lpstr>Putting it All Together</vt:lpstr>
      <vt:lpstr>Brits Love Statins*</vt:lpstr>
      <vt:lpstr>Statins Increase Plaque Calcification*</vt:lpstr>
      <vt:lpstr>“Heart Stents Still Overused, Experts Say”* </vt:lpstr>
      <vt:lpstr>PowerPoint Presentation</vt:lpstr>
      <vt:lpstr>PowerPoint Presentation</vt:lpstr>
      <vt:lpstr>Recapitulation</vt:lpstr>
      <vt:lpstr>Summary</vt:lpstr>
    </vt:vector>
  </TitlesOfParts>
  <Company>MIT CSAIL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Seneff</dc:creator>
  <cp:lastModifiedBy>Dennis Clark</cp:lastModifiedBy>
  <cp:revision>604</cp:revision>
  <cp:lastPrinted>2014-02-09T00:09:06Z</cp:lastPrinted>
  <dcterms:created xsi:type="dcterms:W3CDTF">2013-11-22T20:16:31Z</dcterms:created>
  <dcterms:modified xsi:type="dcterms:W3CDTF">2015-07-28T20:32:28Z</dcterms:modified>
</cp:coreProperties>
</file>